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76" r:id="rId1"/>
  </p:sldMasterIdLst>
  <p:notesMasterIdLst>
    <p:notesMasterId r:id="rId9"/>
  </p:notesMasterIdLst>
  <p:sldIdLst>
    <p:sldId id="256" r:id="rId2"/>
    <p:sldId id="260" r:id="rId3"/>
    <p:sldId id="257" r:id="rId4"/>
    <p:sldId id="261" r:id="rId5"/>
    <p:sldId id="262" r:id="rId6"/>
    <p:sldId id="263" r:id="rId7"/>
    <p:sldId id="264"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25575"/>
    <p:restoredTop sz="91512"/>
  </p:normalViewPr>
  <p:slideViewPr>
    <p:cSldViewPr snapToGrid="0" snapToObjects="1">
      <p:cViewPr varScale="1">
        <p:scale>
          <a:sx n="102" d="100"/>
          <a:sy n="102" d="100"/>
        </p:scale>
        <p:origin x="384" y="176"/>
      </p:cViewPr>
      <p:guideLst/>
    </p:cSldViewPr>
  </p:slideViewPr>
  <p:notesTextViewPr>
    <p:cViewPr>
      <p:scale>
        <a:sx n="85" d="100"/>
        <a:sy n="85" d="100"/>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2.jpg>
</file>

<file path=ppt/media/image3.png>
</file>

<file path=ppt/media/image4.jpg>
</file>

<file path=ppt/media/image5.jp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1AF65E-C0DA-6C48-8E4E-84852CAE57AF}" type="datetimeFigureOut">
              <a:rPr lang="en-US" smtClean="0"/>
              <a:t>3/29/20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F1BAD8-43BF-334A-98E2-5F5525EFA467}" type="slidenum">
              <a:rPr lang="en-US" smtClean="0"/>
              <a:t>‹#›</a:t>
            </a:fld>
            <a:endParaRPr lang="en-US"/>
          </a:p>
        </p:txBody>
      </p:sp>
    </p:spTree>
    <p:extLst>
      <p:ext uri="{BB962C8B-B14F-4D97-AF65-F5344CB8AC3E}">
        <p14:creationId xmlns:p14="http://schemas.microsoft.com/office/powerpoint/2010/main" val="1458424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Last video, we introduced the network science term of ”community”. In this video, we will be unpacking what community means in the context of network science.</a:t>
            </a:r>
          </a:p>
          <a:p>
            <a:endParaRPr lang="en-US" dirty="0"/>
          </a:p>
          <a:p>
            <a:r>
              <a:rPr lang="en-US" dirty="0"/>
              <a:t>[CLICK]</a:t>
            </a:r>
          </a:p>
          <a:p>
            <a:endParaRPr lang="en-US" dirty="0"/>
          </a:p>
          <a:p>
            <a:r>
              <a:rPr lang="en-US" dirty="0"/>
              <a:t>And you may not have realized it, but we actually started probing at a fundamental hypothesis surrounding community detection in networks, chiefly: </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there is a ground truth about a network’s community organization, that can be uncovered by inspecting its adjacency matrix</a:t>
            </a:r>
            <a:endParaRPr lang="en-US" dirty="0"/>
          </a:p>
        </p:txBody>
      </p:sp>
      <p:sp>
        <p:nvSpPr>
          <p:cNvPr id="4" name="Slide Number Placeholder 3"/>
          <p:cNvSpPr>
            <a:spLocks noGrp="1"/>
          </p:cNvSpPr>
          <p:nvPr>
            <p:ph type="sldNum" sz="quarter" idx="5"/>
          </p:nvPr>
        </p:nvSpPr>
        <p:spPr/>
        <p:txBody>
          <a:bodyPr/>
          <a:lstStyle/>
          <a:p>
            <a:fld id="{78F1BAD8-43BF-334A-98E2-5F5525EFA467}" type="slidenum">
              <a:rPr lang="en-US" smtClean="0"/>
              <a:t>2</a:t>
            </a:fld>
            <a:endParaRPr lang="en-US"/>
          </a:p>
        </p:txBody>
      </p:sp>
    </p:spTree>
    <p:extLst>
      <p:ext uri="{BB962C8B-B14F-4D97-AF65-F5344CB8AC3E}">
        <p14:creationId xmlns:p14="http://schemas.microsoft.com/office/powerpoint/2010/main" val="20276284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in order to identify a community, we need to start drilling down into the technical details of what a community is in a network. This can be clarified with fundamental hypothesis 2,</a:t>
            </a:r>
          </a:p>
          <a:p>
            <a:endParaRPr lang="en-US" dirty="0"/>
          </a:p>
          <a:p>
            <a:r>
              <a:rPr lang="en-US" dirty="0"/>
              <a:t>[CLICK]</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Communities are locally dense connected subgraphs in a network. This expectation relies on two distinct hypotheses:</a:t>
            </a:r>
          </a:p>
          <a:p>
            <a:endParaRPr lang="en-US" sz="1200" b="0" i="0" kern="1200" dirty="0">
              <a:solidFill>
                <a:schemeClr val="tx1"/>
              </a:solidFill>
              <a:effectLst/>
              <a:latin typeface="+mn-lt"/>
              <a:ea typeface="+mn-ea"/>
              <a:cs typeface="+mn-cs"/>
            </a:endParaRPr>
          </a:p>
          <a:p>
            <a:pPr marL="228600" indent="-228600">
              <a:buAutoNum type="arabicPeriod"/>
            </a:pPr>
            <a:r>
              <a:rPr lang="en-US" sz="1200" b="1" i="0" kern="1200" dirty="0">
                <a:solidFill>
                  <a:schemeClr val="tx1"/>
                </a:solidFill>
                <a:effectLst/>
                <a:latin typeface="+mn-lt"/>
                <a:ea typeface="+mn-ea"/>
                <a:cs typeface="+mn-cs"/>
              </a:rPr>
              <a:t>Connectedness Hypothesis</a:t>
            </a:r>
            <a:br>
              <a:rPr lang="en-US" dirty="0"/>
            </a:br>
            <a:r>
              <a:rPr lang="en-US" sz="1200" b="0" i="0" kern="1200" dirty="0">
                <a:solidFill>
                  <a:schemeClr val="tx1"/>
                </a:solidFill>
                <a:effectLst/>
                <a:latin typeface="+mn-lt"/>
                <a:ea typeface="+mn-ea"/>
                <a:cs typeface="+mn-cs"/>
              </a:rPr>
              <a:t>Each community corresponds to a connected subgraph, like the subgraphs formed by the orange, green or the purple nodes. Consequently, if a network consists of two isolated components, each community is limited to only one component. The hypothesis also implies that on the same component a community cannot consist of two subgraphs that do not have a link to each other. Consequently, the orange and the green nodes form separate communities.</a:t>
            </a:r>
          </a:p>
          <a:p>
            <a:pPr marL="228600" indent="-228600">
              <a:buAutoNum type="arabicPeriod"/>
            </a:pPr>
            <a:endParaRPr lang="en-US" sz="1200" b="0" i="0" kern="1200" dirty="0">
              <a:solidFill>
                <a:schemeClr val="tx1"/>
              </a:solidFill>
              <a:effectLst/>
              <a:latin typeface="+mn-lt"/>
              <a:ea typeface="+mn-ea"/>
              <a:cs typeface="+mn-cs"/>
            </a:endParaRPr>
          </a:p>
          <a:p>
            <a:pPr marL="228600" indent="-228600">
              <a:buAutoNum type="arabicPeriod"/>
            </a:pPr>
            <a:r>
              <a:rPr lang="en-US" sz="1200" b="1" i="0" kern="1200" dirty="0">
                <a:solidFill>
                  <a:schemeClr val="tx1"/>
                </a:solidFill>
                <a:effectLst/>
                <a:latin typeface="+mn-lt"/>
                <a:ea typeface="+mn-ea"/>
                <a:cs typeface="+mn-cs"/>
              </a:rPr>
              <a:t>Density Hypothesis</a:t>
            </a:r>
            <a:br>
              <a:rPr lang="en-US" dirty="0"/>
            </a:br>
            <a:r>
              <a:rPr lang="en-US" sz="1200" b="0" i="0" kern="1200" dirty="0">
                <a:solidFill>
                  <a:schemeClr val="tx1"/>
                </a:solidFill>
                <a:effectLst/>
                <a:latin typeface="+mn-lt"/>
                <a:ea typeface="+mn-ea"/>
                <a:cs typeface="+mn-cs"/>
              </a:rPr>
              <a:t>Nodes in a community are more likely to connect to other members of the same community than to nodes in other communities. The orange, the green and the purple nodes satisfy this expectation.</a:t>
            </a:r>
            <a:endParaRPr lang="en-US" dirty="0"/>
          </a:p>
        </p:txBody>
      </p:sp>
      <p:sp>
        <p:nvSpPr>
          <p:cNvPr id="4" name="Slide Number Placeholder 3"/>
          <p:cNvSpPr>
            <a:spLocks noGrp="1"/>
          </p:cNvSpPr>
          <p:nvPr>
            <p:ph type="sldNum" sz="quarter" idx="5"/>
          </p:nvPr>
        </p:nvSpPr>
        <p:spPr/>
        <p:txBody>
          <a:bodyPr/>
          <a:lstStyle/>
          <a:p>
            <a:fld id="{78F1BAD8-43BF-334A-98E2-5F5525EFA467}" type="slidenum">
              <a:rPr lang="en-US" smtClean="0"/>
              <a:t>3</a:t>
            </a:fld>
            <a:endParaRPr lang="en-US"/>
          </a:p>
        </p:txBody>
      </p:sp>
    </p:spTree>
    <p:extLst>
      <p:ext uri="{BB962C8B-B14F-4D97-AF65-F5344CB8AC3E}">
        <p14:creationId xmlns:p14="http://schemas.microsoft.com/office/powerpoint/2010/main" val="15754387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get into some more terminology. </a:t>
            </a:r>
          </a:p>
          <a:p>
            <a:endParaRPr lang="en-US" dirty="0"/>
          </a:p>
          <a:p>
            <a:r>
              <a:rPr lang="en-US" dirty="0"/>
              <a:t>When we are talking about a connected subgraph, we are actually referring to a clique.</a:t>
            </a:r>
          </a:p>
          <a:p>
            <a:r>
              <a:rPr lang="en-US" dirty="0"/>
              <a:t>The green, orange, and purple subgraphs are all cliques. </a:t>
            </a:r>
          </a:p>
          <a:p>
            <a:endParaRPr lang="en-US" dirty="0"/>
          </a:p>
          <a:p>
            <a:r>
              <a:rPr lang="en-US" dirty="0"/>
              <a:t>Are you wondering why the nodes circled in red are not a clique?</a:t>
            </a:r>
          </a:p>
          <a:p>
            <a:endParaRPr lang="en-US" dirty="0"/>
          </a:p>
          <a:p>
            <a:r>
              <a:rPr lang="en-US" dirty="0"/>
              <a:t>[CLICK]</a:t>
            </a:r>
          </a:p>
          <a:p>
            <a:endParaRPr lang="en-US" dirty="0"/>
          </a:p>
          <a:p>
            <a:r>
              <a:rPr lang="en-US" dirty="0"/>
              <a:t>Because usually when we use cliques, we talk about maximum cliques, which refer to the single largest possible connected subgraph that can be formed with some subset of nodes. Since the two nodes in green could be part of a larger clique than the one proposed by the red circle, they are not part of of this clique. </a:t>
            </a:r>
          </a:p>
          <a:p>
            <a:endParaRPr lang="en-US" dirty="0"/>
          </a:p>
          <a:p>
            <a:r>
              <a:rPr lang="en-US" dirty="0"/>
              <a:t>As you can imagine, it takes quite a bit to form a maximum clique and the most common clique that is found in a network is a triangle.</a:t>
            </a:r>
          </a:p>
          <a:p>
            <a:endParaRPr lang="en-US" dirty="0"/>
          </a:p>
          <a:p>
            <a:endParaRPr lang="en-US" dirty="0"/>
          </a:p>
        </p:txBody>
      </p:sp>
      <p:sp>
        <p:nvSpPr>
          <p:cNvPr id="4" name="Slide Number Placeholder 3"/>
          <p:cNvSpPr>
            <a:spLocks noGrp="1"/>
          </p:cNvSpPr>
          <p:nvPr>
            <p:ph type="sldNum" sz="quarter" idx="5"/>
          </p:nvPr>
        </p:nvSpPr>
        <p:spPr/>
        <p:txBody>
          <a:bodyPr/>
          <a:lstStyle/>
          <a:p>
            <a:fld id="{78F1BAD8-43BF-334A-98E2-5F5525EFA467}" type="slidenum">
              <a:rPr lang="en-US" smtClean="0"/>
              <a:t>4</a:t>
            </a:fld>
            <a:endParaRPr lang="en-US"/>
          </a:p>
        </p:txBody>
      </p:sp>
    </p:spTree>
    <p:extLst>
      <p:ext uri="{BB962C8B-B14F-4D97-AF65-F5344CB8AC3E}">
        <p14:creationId xmlns:p14="http://schemas.microsoft.com/office/powerpoint/2010/main" val="4893535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One way we can relax this is by introducing two mechanisms that allow us to examine how well a node might fit inside a community. These mechanisms are k-</a:t>
            </a:r>
            <a:r>
              <a:rPr lang="en-US" sz="1200" b="0" i="0" kern="1200" dirty="0" err="1">
                <a:solidFill>
                  <a:schemeClr val="tx1"/>
                </a:solidFill>
                <a:effectLst/>
                <a:latin typeface="+mn-lt"/>
                <a:ea typeface="+mn-ea"/>
                <a:cs typeface="+mn-cs"/>
              </a:rPr>
              <a:t>int</a:t>
            </a:r>
            <a:r>
              <a:rPr lang="en-US" sz="1200" b="0" i="0" kern="1200" dirty="0">
                <a:solidFill>
                  <a:schemeClr val="tx1"/>
                </a:solidFill>
                <a:effectLst/>
                <a:latin typeface="+mn-lt"/>
                <a:ea typeface="+mn-ea"/>
                <a:cs typeface="+mn-cs"/>
              </a:rPr>
              <a:t> and k-ext. When we examine a subgraph as a potential community, we can examine its k-</a:t>
            </a:r>
            <a:r>
              <a:rPr lang="en-US" sz="1200" b="0" i="0" kern="1200" dirty="0" err="1">
                <a:solidFill>
                  <a:schemeClr val="tx1"/>
                </a:solidFill>
                <a:effectLst/>
                <a:latin typeface="+mn-lt"/>
                <a:ea typeface="+mn-ea"/>
                <a:cs typeface="+mn-cs"/>
              </a:rPr>
              <a:t>int</a:t>
            </a:r>
            <a:r>
              <a:rPr lang="en-US" sz="1200" b="0" i="0" kern="1200" dirty="0">
                <a:solidFill>
                  <a:schemeClr val="tx1"/>
                </a:solidFill>
                <a:effectLst/>
                <a:latin typeface="+mn-lt"/>
                <a:ea typeface="+mn-ea"/>
                <a:cs typeface="+mn-cs"/>
              </a:rPr>
              <a:t> and k-</a:t>
            </a:r>
            <a:r>
              <a:rPr lang="en-US" sz="1200" b="0" i="0" kern="1200" dirty="0" err="1">
                <a:solidFill>
                  <a:schemeClr val="tx1"/>
                </a:solidFill>
                <a:effectLst/>
                <a:latin typeface="+mn-lt"/>
                <a:ea typeface="+mn-ea"/>
                <a:cs typeface="+mn-cs"/>
              </a:rPr>
              <a:t>ext</a:t>
            </a:r>
            <a:r>
              <a:rPr lang="en-US" sz="1200" b="0" i="0" kern="1200" dirty="0">
                <a:solidFill>
                  <a:schemeClr val="tx1"/>
                </a:solidFill>
                <a:effectLst/>
                <a:latin typeface="+mn-lt"/>
                <a:ea typeface="+mn-ea"/>
                <a:cs typeface="+mn-cs"/>
              </a:rPr>
              <a:t> values and compare them. If a node’s k-</a:t>
            </a:r>
            <a:r>
              <a:rPr lang="en-US" sz="1200" b="0" i="0" kern="1200" dirty="0" err="1">
                <a:solidFill>
                  <a:schemeClr val="tx1"/>
                </a:solidFill>
                <a:effectLst/>
                <a:latin typeface="+mn-lt"/>
                <a:ea typeface="+mn-ea"/>
                <a:cs typeface="+mn-cs"/>
              </a:rPr>
              <a:t>int</a:t>
            </a:r>
            <a:r>
              <a:rPr lang="en-US" sz="1200" b="0" i="0" kern="1200" dirty="0">
                <a:solidFill>
                  <a:schemeClr val="tx1"/>
                </a:solidFill>
                <a:effectLst/>
                <a:latin typeface="+mn-lt"/>
                <a:ea typeface="+mn-ea"/>
                <a:cs typeface="+mn-cs"/>
              </a:rPr>
              <a:t> value for a particular subgraph is 0, it probably does not fit into that community. If it’s k-</a:t>
            </a:r>
            <a:r>
              <a:rPr lang="en-US" sz="1200" b="0" i="0" kern="1200" dirty="0" err="1">
                <a:solidFill>
                  <a:schemeClr val="tx1"/>
                </a:solidFill>
                <a:effectLst/>
                <a:latin typeface="+mn-lt"/>
                <a:ea typeface="+mn-ea"/>
                <a:cs typeface="+mn-cs"/>
              </a:rPr>
              <a:t>ext</a:t>
            </a:r>
            <a:r>
              <a:rPr lang="en-US" sz="1200" b="0" i="0" kern="1200" dirty="0">
                <a:solidFill>
                  <a:schemeClr val="tx1"/>
                </a:solidFill>
                <a:effectLst/>
                <a:latin typeface="+mn-lt"/>
                <a:ea typeface="+mn-ea"/>
                <a:cs typeface="+mn-cs"/>
              </a:rPr>
              <a:t> value is 0, it is probably a very good fit in that community.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WALK THROUGH EXAMPLE WITH A</a:t>
            </a:r>
          </a:p>
        </p:txBody>
      </p:sp>
      <p:sp>
        <p:nvSpPr>
          <p:cNvPr id="4" name="Slide Number Placeholder 3"/>
          <p:cNvSpPr>
            <a:spLocks noGrp="1"/>
          </p:cNvSpPr>
          <p:nvPr>
            <p:ph type="sldNum" sz="quarter" idx="5"/>
          </p:nvPr>
        </p:nvSpPr>
        <p:spPr/>
        <p:txBody>
          <a:bodyPr/>
          <a:lstStyle/>
          <a:p>
            <a:fld id="{78F1BAD8-43BF-334A-98E2-5F5525EFA467}" type="slidenum">
              <a:rPr lang="en-US" smtClean="0"/>
              <a:t>5</a:t>
            </a:fld>
            <a:endParaRPr lang="en-US"/>
          </a:p>
        </p:txBody>
      </p:sp>
    </p:spTree>
    <p:extLst>
      <p:ext uri="{BB962C8B-B14F-4D97-AF65-F5344CB8AC3E}">
        <p14:creationId xmlns:p14="http://schemas.microsoft.com/office/powerpoint/2010/main" val="31883846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One alternative definition for a community is a strong community.</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strong community is a subgraph where for all nodes in the subgraph, k-</a:t>
            </a:r>
            <a:r>
              <a:rPr lang="en-US" sz="1200" b="0" i="0" kern="1200" dirty="0" err="1">
                <a:solidFill>
                  <a:schemeClr val="tx1"/>
                </a:solidFill>
                <a:effectLst/>
                <a:latin typeface="+mn-lt"/>
                <a:ea typeface="+mn-ea"/>
                <a:cs typeface="+mn-cs"/>
              </a:rPr>
              <a:t>int</a:t>
            </a:r>
            <a:r>
              <a:rPr lang="en-US" sz="1200" b="0" i="0" kern="1200" dirty="0">
                <a:solidFill>
                  <a:schemeClr val="tx1"/>
                </a:solidFill>
                <a:effectLst/>
                <a:latin typeface="+mn-lt"/>
                <a:ea typeface="+mn-ea"/>
                <a:cs typeface="+mn-cs"/>
              </a:rPr>
              <a:t> is greater than k-</a:t>
            </a:r>
            <a:r>
              <a:rPr lang="en-US" sz="1200" b="0" i="0" kern="1200" dirty="0" err="1">
                <a:solidFill>
                  <a:schemeClr val="tx1"/>
                </a:solidFill>
                <a:effectLst/>
                <a:latin typeface="+mn-lt"/>
                <a:ea typeface="+mn-ea"/>
                <a:cs typeface="+mn-cs"/>
              </a:rPr>
              <a:t>ext</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As you can see with graph b, this slight relaxation allows us to add another node to our community definition.</a:t>
            </a:r>
          </a:p>
        </p:txBody>
      </p:sp>
      <p:sp>
        <p:nvSpPr>
          <p:cNvPr id="4" name="Slide Number Placeholder 3"/>
          <p:cNvSpPr>
            <a:spLocks noGrp="1"/>
          </p:cNvSpPr>
          <p:nvPr>
            <p:ph type="sldNum" sz="quarter" idx="5"/>
          </p:nvPr>
        </p:nvSpPr>
        <p:spPr/>
        <p:txBody>
          <a:bodyPr/>
          <a:lstStyle/>
          <a:p>
            <a:fld id="{78F1BAD8-43BF-334A-98E2-5F5525EFA467}" type="slidenum">
              <a:rPr lang="en-US" smtClean="0"/>
              <a:t>6</a:t>
            </a:fld>
            <a:endParaRPr lang="en-US"/>
          </a:p>
        </p:txBody>
      </p:sp>
    </p:spTree>
    <p:extLst>
      <p:ext uri="{BB962C8B-B14F-4D97-AF65-F5344CB8AC3E}">
        <p14:creationId xmlns:p14="http://schemas.microsoft.com/office/powerpoint/2010/main" val="16995968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To further relax this condition, we can define communities as being weak communities, where only the sum of all nodes’ k-</a:t>
            </a:r>
            <a:r>
              <a:rPr lang="en-US" sz="1200" b="0" i="0" kern="1200" dirty="0" err="1">
                <a:solidFill>
                  <a:schemeClr val="tx1"/>
                </a:solidFill>
                <a:effectLst/>
                <a:latin typeface="+mn-lt"/>
                <a:ea typeface="+mn-ea"/>
                <a:cs typeface="+mn-cs"/>
              </a:rPr>
              <a:t>int</a:t>
            </a:r>
            <a:r>
              <a:rPr lang="en-US" sz="1200" b="0" i="0" kern="1200" dirty="0">
                <a:solidFill>
                  <a:schemeClr val="tx1"/>
                </a:solidFill>
                <a:effectLst/>
                <a:latin typeface="+mn-lt"/>
                <a:ea typeface="+mn-ea"/>
                <a:cs typeface="+mn-cs"/>
              </a:rPr>
              <a:t> values need to be larger than the sum of all nodes k-</a:t>
            </a:r>
            <a:r>
              <a:rPr lang="en-US" sz="1200" b="0" i="0" kern="1200" dirty="0" err="1">
                <a:solidFill>
                  <a:schemeClr val="tx1"/>
                </a:solidFill>
                <a:effectLst/>
                <a:latin typeface="+mn-lt"/>
                <a:ea typeface="+mn-ea"/>
                <a:cs typeface="+mn-cs"/>
              </a:rPr>
              <a:t>ext</a:t>
            </a:r>
            <a:r>
              <a:rPr lang="en-US" sz="1200" b="0" i="0" kern="1200" dirty="0">
                <a:solidFill>
                  <a:schemeClr val="tx1"/>
                </a:solidFill>
                <a:effectLst/>
                <a:latin typeface="+mn-lt"/>
                <a:ea typeface="+mn-ea"/>
                <a:cs typeface="+mn-cs"/>
              </a:rPr>
              <a:t> values. We can see this in graph C, where an extra node joins our definition of a community.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As we introduce this new concept of community, you might wonder how we might find all possible communities in a graph. A good thought exercise would be to consider how you might go about finding all possible communities and then how computationally expensive the approach might be.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We will continue the topic of graph partitioning into multiple </a:t>
            </a:r>
            <a:r>
              <a:rPr lang="en-US" sz="1200" b="0" i="0" kern="1200">
                <a:solidFill>
                  <a:schemeClr val="tx1"/>
                </a:solidFill>
                <a:effectLst/>
                <a:latin typeface="+mn-lt"/>
                <a:ea typeface="+mn-ea"/>
                <a:cs typeface="+mn-cs"/>
              </a:rPr>
              <a:t>communities in the next video. </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78F1BAD8-43BF-334A-98E2-5F5525EFA467}" type="slidenum">
              <a:rPr lang="en-US" smtClean="0"/>
              <a:t>7</a:t>
            </a:fld>
            <a:endParaRPr lang="en-US"/>
          </a:p>
        </p:txBody>
      </p:sp>
    </p:spTree>
    <p:extLst>
      <p:ext uri="{BB962C8B-B14F-4D97-AF65-F5344CB8AC3E}">
        <p14:creationId xmlns:p14="http://schemas.microsoft.com/office/powerpoint/2010/main" val="2669608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6730CCD6-22AD-CE45-B7E4-F44B83EC307E}" type="datetimeFigureOut">
              <a:rPr lang="en-US" smtClean="0"/>
              <a:t>3/29/20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BE2635-9087-4C40-B879-689A016F73AD}"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09649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30CCD6-22AD-CE45-B7E4-F44B83EC307E}" type="datetimeFigureOut">
              <a:rPr lang="en-US" smtClean="0"/>
              <a:t>3/29/20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BE2635-9087-4C40-B879-689A016F73AD}" type="slidenum">
              <a:rPr lang="en-US" smtClean="0"/>
              <a:t>‹#›</a:t>
            </a:fld>
            <a:endParaRPr lang="en-US"/>
          </a:p>
        </p:txBody>
      </p:sp>
    </p:spTree>
    <p:extLst>
      <p:ext uri="{BB962C8B-B14F-4D97-AF65-F5344CB8AC3E}">
        <p14:creationId xmlns:p14="http://schemas.microsoft.com/office/powerpoint/2010/main" val="2509328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30CCD6-22AD-CE45-B7E4-F44B83EC307E}" type="datetimeFigureOut">
              <a:rPr lang="en-US" smtClean="0"/>
              <a:t>3/29/20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BE2635-9087-4C40-B879-689A016F73AD}"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43692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30CCD6-22AD-CE45-B7E4-F44B83EC307E}" type="datetimeFigureOut">
              <a:rPr lang="en-US" smtClean="0"/>
              <a:t>3/29/20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BE2635-9087-4C40-B879-689A016F73AD}" type="slidenum">
              <a:rPr lang="en-US" smtClean="0"/>
              <a:t>‹#›</a:t>
            </a:fld>
            <a:endParaRPr lang="en-US"/>
          </a:p>
        </p:txBody>
      </p:sp>
    </p:spTree>
    <p:extLst>
      <p:ext uri="{BB962C8B-B14F-4D97-AF65-F5344CB8AC3E}">
        <p14:creationId xmlns:p14="http://schemas.microsoft.com/office/powerpoint/2010/main" val="27789907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730CCD6-22AD-CE45-B7E4-F44B83EC307E}" type="datetimeFigureOut">
              <a:rPr lang="en-US" smtClean="0"/>
              <a:t>3/29/20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BE2635-9087-4C40-B879-689A016F73AD}"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4551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730CCD6-22AD-CE45-B7E4-F44B83EC307E}" type="datetimeFigureOut">
              <a:rPr lang="en-US" smtClean="0"/>
              <a:t>3/29/20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BE2635-9087-4C40-B879-689A016F73AD}" type="slidenum">
              <a:rPr lang="en-US" smtClean="0"/>
              <a:t>‹#›</a:t>
            </a:fld>
            <a:endParaRPr lang="en-US"/>
          </a:p>
        </p:txBody>
      </p:sp>
    </p:spTree>
    <p:extLst>
      <p:ext uri="{BB962C8B-B14F-4D97-AF65-F5344CB8AC3E}">
        <p14:creationId xmlns:p14="http://schemas.microsoft.com/office/powerpoint/2010/main" val="1029928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730CCD6-22AD-CE45-B7E4-F44B83EC307E}" type="datetimeFigureOut">
              <a:rPr lang="en-US" smtClean="0"/>
              <a:t>3/29/20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BBE2635-9087-4C40-B879-689A016F73AD}" type="slidenum">
              <a:rPr lang="en-US" smtClean="0"/>
              <a:t>‹#›</a:t>
            </a:fld>
            <a:endParaRPr lang="en-US"/>
          </a:p>
        </p:txBody>
      </p:sp>
    </p:spTree>
    <p:extLst>
      <p:ext uri="{BB962C8B-B14F-4D97-AF65-F5344CB8AC3E}">
        <p14:creationId xmlns:p14="http://schemas.microsoft.com/office/powerpoint/2010/main" val="18236526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30CCD6-22AD-CE45-B7E4-F44B83EC307E}" type="datetimeFigureOut">
              <a:rPr lang="en-US" smtClean="0"/>
              <a:t>3/29/20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BBE2635-9087-4C40-B879-689A016F73AD}" type="slidenum">
              <a:rPr lang="en-US" smtClean="0"/>
              <a:t>‹#›</a:t>
            </a:fld>
            <a:endParaRPr lang="en-US"/>
          </a:p>
        </p:txBody>
      </p:sp>
    </p:spTree>
    <p:extLst>
      <p:ext uri="{BB962C8B-B14F-4D97-AF65-F5344CB8AC3E}">
        <p14:creationId xmlns:p14="http://schemas.microsoft.com/office/powerpoint/2010/main" val="5888555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30CCD6-22AD-CE45-B7E4-F44B83EC307E}" type="datetimeFigureOut">
              <a:rPr lang="en-US" smtClean="0"/>
              <a:t>3/29/20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BE2635-9087-4C40-B879-689A016F73AD}" type="slidenum">
              <a:rPr lang="en-US" smtClean="0"/>
              <a:t>‹#›</a:t>
            </a:fld>
            <a:endParaRPr lang="en-US"/>
          </a:p>
        </p:txBody>
      </p:sp>
    </p:spTree>
    <p:extLst>
      <p:ext uri="{BB962C8B-B14F-4D97-AF65-F5344CB8AC3E}">
        <p14:creationId xmlns:p14="http://schemas.microsoft.com/office/powerpoint/2010/main" val="6032856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730CCD6-22AD-CE45-B7E4-F44B83EC307E}" type="datetimeFigureOut">
              <a:rPr lang="en-US" smtClean="0"/>
              <a:t>3/29/20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BE2635-9087-4C40-B879-689A016F73AD}" type="slidenum">
              <a:rPr lang="en-US" smtClean="0"/>
              <a:t>‹#›</a:t>
            </a:fld>
            <a:endParaRPr lang="en-US"/>
          </a:p>
        </p:txBody>
      </p:sp>
    </p:spTree>
    <p:extLst>
      <p:ext uri="{BB962C8B-B14F-4D97-AF65-F5344CB8AC3E}">
        <p14:creationId xmlns:p14="http://schemas.microsoft.com/office/powerpoint/2010/main" val="6745050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730CCD6-22AD-CE45-B7E4-F44B83EC307E}" type="datetimeFigureOut">
              <a:rPr lang="en-US" smtClean="0"/>
              <a:t>3/29/20</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BBE2635-9087-4C40-B879-689A016F73AD}"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07364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730CCD6-22AD-CE45-B7E4-F44B83EC307E}" type="datetimeFigureOut">
              <a:rPr lang="en-US" smtClean="0"/>
              <a:t>3/29/20</a:t>
            </a:fld>
            <a:endParaRPr lang="en-US"/>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BBE2635-9087-4C40-B879-689A016F73AD}" type="slidenum">
              <a:rPr lang="en-US" smtClean="0"/>
              <a:t>‹#›</a:t>
            </a:fld>
            <a:endParaRPr lang="en-US"/>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685935"/>
      </p:ext>
    </p:extLst>
  </p:cSld>
  <p:clrMap bg1="lt1" tx1="dk1" bg2="lt2" tx2="dk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2.jpg"/><Relationship Id="rId5" Type="http://schemas.openxmlformats.org/officeDocument/2006/relationships/notesSlide" Target="../notesSlides/notesSlide1.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3.png"/><Relationship Id="rId2" Type="http://schemas.microsoft.com/office/2007/relationships/media" Target="../media/media3.m4a"/><Relationship Id="rId1" Type="http://schemas.openxmlformats.org/officeDocument/2006/relationships/tags" Target="../tags/tag2.xml"/><Relationship Id="rId6" Type="http://schemas.openxmlformats.org/officeDocument/2006/relationships/image" Target="../media/image4.jpg"/><Relationship Id="rId5" Type="http://schemas.openxmlformats.org/officeDocument/2006/relationships/notesSlide" Target="../notesSlides/notesSlide2.xml"/><Relationship Id="rId4"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3.png"/><Relationship Id="rId2" Type="http://schemas.microsoft.com/office/2007/relationships/media" Target="../media/media4.m4a"/><Relationship Id="rId1" Type="http://schemas.openxmlformats.org/officeDocument/2006/relationships/tags" Target="../tags/tag3.xml"/><Relationship Id="rId6" Type="http://schemas.openxmlformats.org/officeDocument/2006/relationships/image" Target="../media/image4.jpg"/><Relationship Id="rId5" Type="http://schemas.openxmlformats.org/officeDocument/2006/relationships/notesSlide" Target="../notesSlides/notesSlide3.xml"/><Relationship Id="rId4"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7.xml"/><Relationship Id="rId7" Type="http://schemas.openxmlformats.org/officeDocument/2006/relationships/image" Target="../media/image6.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5.jp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7.xml"/><Relationship Id="rId7" Type="http://schemas.openxmlformats.org/officeDocument/2006/relationships/image" Target="../media/image8.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7.png"/><Relationship Id="rId5" Type="http://schemas.openxmlformats.org/officeDocument/2006/relationships/image" Target="../media/image5.jp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9.png"/><Relationship Id="rId5" Type="http://schemas.openxmlformats.org/officeDocument/2006/relationships/image" Target="../media/image5.jp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684A7-A874-CF4D-9F24-DE4F015CC1F4}"/>
              </a:ext>
            </a:extLst>
          </p:cNvPr>
          <p:cNvSpPr>
            <a:spLocks noGrp="1"/>
          </p:cNvSpPr>
          <p:nvPr>
            <p:ph type="title"/>
          </p:nvPr>
        </p:nvSpPr>
        <p:spPr/>
        <p:txBody>
          <a:bodyPr/>
          <a:lstStyle/>
          <a:p>
            <a:r>
              <a:rPr lang="en-US" dirty="0"/>
              <a:t>Network Science</a:t>
            </a:r>
          </a:p>
        </p:txBody>
      </p:sp>
      <p:sp>
        <p:nvSpPr>
          <p:cNvPr id="3" name="Subtitle 2">
            <a:extLst>
              <a:ext uri="{FF2B5EF4-FFF2-40B4-BE49-F238E27FC236}">
                <a16:creationId xmlns:a16="http://schemas.microsoft.com/office/drawing/2014/main" id="{CB08A951-0E3A-4A45-845B-0A186C95FC41}"/>
              </a:ext>
            </a:extLst>
          </p:cNvPr>
          <p:cNvSpPr>
            <a:spLocks noGrp="1"/>
          </p:cNvSpPr>
          <p:nvPr>
            <p:ph type="body" sz="half" idx="2"/>
          </p:nvPr>
        </p:nvSpPr>
        <p:spPr/>
        <p:txBody>
          <a:bodyPr/>
          <a:lstStyle/>
          <a:p>
            <a:r>
              <a:rPr lang="en-US" dirty="0"/>
              <a:t>CS 499/CS 599</a:t>
            </a:r>
          </a:p>
          <a:p>
            <a:r>
              <a:rPr lang="en-US" dirty="0"/>
              <a:t>Spring 2020</a:t>
            </a:r>
          </a:p>
          <a:p>
            <a:r>
              <a:rPr lang="en-US" dirty="0"/>
              <a:t>Morgan Vigil-Hayes</a:t>
            </a:r>
          </a:p>
        </p:txBody>
      </p:sp>
      <p:pic>
        <p:nvPicPr>
          <p:cNvPr id="8" name="Picture Placeholder 7">
            <a:extLst>
              <a:ext uri="{FF2B5EF4-FFF2-40B4-BE49-F238E27FC236}">
                <a16:creationId xmlns:a16="http://schemas.microsoft.com/office/drawing/2014/main" id="{A3AE6E20-9BF0-4341-8814-16A2BCAE0A98}"/>
              </a:ext>
            </a:extLst>
          </p:cNvPr>
          <p:cNvPicPr>
            <a:picLocks noGrp="1" noChangeAspect="1"/>
          </p:cNvPicPr>
          <p:nvPr>
            <p:ph type="pic" idx="1"/>
          </p:nvPr>
        </p:nvPicPr>
        <p:blipFill>
          <a:blip r:embed="rId4"/>
          <a:srcRect t="32916" b="32916"/>
          <a:stretch>
            <a:fillRect/>
          </a:stretch>
        </p:blipFill>
        <p:spPr/>
      </p:pic>
      <p:pic>
        <p:nvPicPr>
          <p:cNvPr id="5" name="Audio 4">
            <a:hlinkClick r:id="" action="ppaction://media"/>
            <a:extLst>
              <a:ext uri="{FF2B5EF4-FFF2-40B4-BE49-F238E27FC236}">
                <a16:creationId xmlns:a16="http://schemas.microsoft.com/office/drawing/2014/main" id="{7D394730-A7FF-114D-8EE5-F3DF54CC794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60091217"/>
      </p:ext>
    </p:extLst>
  </p:cSld>
  <p:clrMapOvr>
    <a:masterClrMapping/>
  </p:clrMapOvr>
  <mc:AlternateContent xmlns:mc="http://schemas.openxmlformats.org/markup-compatibility/2006">
    <mc:Choice xmlns:p14="http://schemas.microsoft.com/office/powerpoint/2010/main" Requires="p14">
      <p:transition spd="slow" p14:dur="2000" advTm="10405"/>
    </mc:Choice>
    <mc:Fallback>
      <p:transition spd="slow" advTm="104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898DF-443D-5449-9724-76A89371C63E}"/>
              </a:ext>
            </a:extLst>
          </p:cNvPr>
          <p:cNvSpPr>
            <a:spLocks noGrp="1"/>
          </p:cNvSpPr>
          <p:nvPr>
            <p:ph type="title"/>
          </p:nvPr>
        </p:nvSpPr>
        <p:spPr/>
        <p:txBody>
          <a:bodyPr/>
          <a:lstStyle/>
          <a:p>
            <a:r>
              <a:rPr lang="en-US" dirty="0"/>
              <a:t>Case Study: Belgium</a:t>
            </a:r>
          </a:p>
        </p:txBody>
      </p:sp>
      <p:pic>
        <p:nvPicPr>
          <p:cNvPr id="5" name="Picture 4">
            <a:extLst>
              <a:ext uri="{FF2B5EF4-FFF2-40B4-BE49-F238E27FC236}">
                <a16:creationId xmlns:a16="http://schemas.microsoft.com/office/drawing/2014/main" id="{5C51A55C-A33A-674F-BF72-1A81BA4174A7}"/>
              </a:ext>
            </a:extLst>
          </p:cNvPr>
          <p:cNvPicPr>
            <a:picLocks noChangeAspect="1"/>
          </p:cNvPicPr>
          <p:nvPr/>
        </p:nvPicPr>
        <p:blipFill>
          <a:blip r:embed="rId6"/>
          <a:stretch>
            <a:fillRect/>
          </a:stretch>
        </p:blipFill>
        <p:spPr>
          <a:xfrm>
            <a:off x="5884164" y="307599"/>
            <a:ext cx="5715000" cy="6273800"/>
          </a:xfrm>
          <a:prstGeom prst="rect">
            <a:avLst/>
          </a:prstGeom>
        </p:spPr>
      </p:pic>
      <p:sp>
        <p:nvSpPr>
          <p:cNvPr id="9" name="TextBox 8">
            <a:extLst>
              <a:ext uri="{FF2B5EF4-FFF2-40B4-BE49-F238E27FC236}">
                <a16:creationId xmlns:a16="http://schemas.microsoft.com/office/drawing/2014/main" id="{BA2A8801-6B16-5F48-B4F6-9724B9D79E04}"/>
              </a:ext>
            </a:extLst>
          </p:cNvPr>
          <p:cNvSpPr txBox="1"/>
          <p:nvPr/>
        </p:nvSpPr>
        <p:spPr>
          <a:xfrm>
            <a:off x="444285" y="2084832"/>
            <a:ext cx="5439879" cy="830997"/>
          </a:xfrm>
          <a:prstGeom prst="rect">
            <a:avLst/>
          </a:prstGeom>
          <a:noFill/>
        </p:spPr>
        <p:txBody>
          <a:bodyPr wrap="square" rtlCol="0">
            <a:spAutoFit/>
          </a:bodyPr>
          <a:lstStyle/>
          <a:p>
            <a:r>
              <a:rPr lang="en-US" sz="2400" dirty="0">
                <a:solidFill>
                  <a:schemeClr val="accent2"/>
                </a:solidFill>
              </a:rPr>
              <a:t>H1: </a:t>
            </a:r>
            <a:r>
              <a:rPr lang="en-US" sz="2400" i="1" dirty="0">
                <a:solidFill>
                  <a:schemeClr val="accent2"/>
                </a:solidFill>
              </a:rPr>
              <a:t>A network’s community structure is uniquely encoded in its wiring diagram.</a:t>
            </a:r>
          </a:p>
        </p:txBody>
      </p:sp>
      <p:pic>
        <p:nvPicPr>
          <p:cNvPr id="4" name="Audio 3">
            <a:hlinkClick r:id="" action="ppaction://media"/>
            <a:extLst>
              <a:ext uri="{FF2B5EF4-FFF2-40B4-BE49-F238E27FC236}">
                <a16:creationId xmlns:a16="http://schemas.microsoft.com/office/drawing/2014/main" id="{45852D5B-908F-6843-87AF-2F450D6C924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59416296"/>
      </p:ext>
    </p:extLst>
  </p:cSld>
  <p:clrMapOvr>
    <a:masterClrMapping/>
  </p:clrMapOvr>
  <mc:AlternateContent xmlns:mc="http://schemas.openxmlformats.org/markup-compatibility/2006">
    <mc:Choice xmlns:p14="http://schemas.microsoft.com/office/powerpoint/2010/main" Requires="p14">
      <p:transition spd="slow" p14:dur="2000" advTm="85058"/>
    </mc:Choice>
    <mc:Fallback>
      <p:transition spd="slow" advTm="850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4"/>
                </p:tgtEl>
              </p:cMediaNode>
            </p:audio>
          </p:childTnLst>
        </p:cTn>
      </p:par>
    </p:tnLst>
    <p:bldLst>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9282E50-A7BB-534F-B036-D6872905261E}"/>
              </a:ext>
            </a:extLst>
          </p:cNvPr>
          <p:cNvPicPr>
            <a:picLocks noChangeAspect="1"/>
          </p:cNvPicPr>
          <p:nvPr/>
        </p:nvPicPr>
        <p:blipFill>
          <a:blip r:embed="rId6"/>
          <a:stretch>
            <a:fillRect/>
          </a:stretch>
        </p:blipFill>
        <p:spPr>
          <a:xfrm>
            <a:off x="572792" y="696886"/>
            <a:ext cx="5715000" cy="4813300"/>
          </a:xfrm>
          <a:prstGeom prst="rect">
            <a:avLst/>
          </a:prstGeom>
        </p:spPr>
      </p:pic>
      <p:sp>
        <p:nvSpPr>
          <p:cNvPr id="9" name="TextBox 8">
            <a:extLst>
              <a:ext uri="{FF2B5EF4-FFF2-40B4-BE49-F238E27FC236}">
                <a16:creationId xmlns:a16="http://schemas.microsoft.com/office/drawing/2014/main" id="{2069D579-16EB-7549-AA17-AE3917D81F97}"/>
              </a:ext>
            </a:extLst>
          </p:cNvPr>
          <p:cNvSpPr txBox="1"/>
          <p:nvPr/>
        </p:nvSpPr>
        <p:spPr>
          <a:xfrm>
            <a:off x="5977180" y="696886"/>
            <a:ext cx="5439879" cy="830997"/>
          </a:xfrm>
          <a:prstGeom prst="rect">
            <a:avLst/>
          </a:prstGeom>
          <a:noFill/>
        </p:spPr>
        <p:txBody>
          <a:bodyPr wrap="square" rtlCol="0">
            <a:spAutoFit/>
          </a:bodyPr>
          <a:lstStyle/>
          <a:p>
            <a:r>
              <a:rPr lang="en-US" sz="2400" dirty="0">
                <a:solidFill>
                  <a:schemeClr val="accent2"/>
                </a:solidFill>
              </a:rPr>
              <a:t>H2: </a:t>
            </a:r>
            <a:r>
              <a:rPr lang="en-US" sz="2400" i="1" dirty="0">
                <a:solidFill>
                  <a:schemeClr val="accent2"/>
                </a:solidFill>
              </a:rPr>
              <a:t>A community is a locally dense connected subgraph of a network.</a:t>
            </a:r>
          </a:p>
        </p:txBody>
      </p:sp>
      <p:pic>
        <p:nvPicPr>
          <p:cNvPr id="3" name="Audio 2">
            <a:hlinkClick r:id="" action="ppaction://media"/>
            <a:extLst>
              <a:ext uri="{FF2B5EF4-FFF2-40B4-BE49-F238E27FC236}">
                <a16:creationId xmlns:a16="http://schemas.microsoft.com/office/drawing/2014/main" id="{CADA03B4-4536-B148-B8C2-64B8D14BEF66}"/>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4211866873"/>
      </p:ext>
    </p:extLst>
  </p:cSld>
  <p:clrMapOvr>
    <a:masterClrMapping/>
  </p:clrMapOvr>
  <mc:AlternateContent xmlns:mc="http://schemas.openxmlformats.org/markup-compatibility/2006">
    <mc:Choice xmlns:p14="http://schemas.microsoft.com/office/powerpoint/2010/main" Requires="p14">
      <p:transition spd="slow" p14:dur="2000" advTm="146526"/>
    </mc:Choice>
    <mc:Fallback>
      <p:transition spd="slow" advTm="1465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3"/>
                </p:tgtEl>
              </p:cMediaNode>
            </p:audio>
          </p:childTnLst>
        </p:cTn>
      </p:par>
    </p:tnLst>
    <p:bldLst>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9282E50-A7BB-534F-B036-D6872905261E}"/>
              </a:ext>
            </a:extLst>
          </p:cNvPr>
          <p:cNvPicPr>
            <a:picLocks noChangeAspect="1"/>
          </p:cNvPicPr>
          <p:nvPr/>
        </p:nvPicPr>
        <p:blipFill>
          <a:blip r:embed="rId6"/>
          <a:stretch>
            <a:fillRect/>
          </a:stretch>
        </p:blipFill>
        <p:spPr>
          <a:xfrm>
            <a:off x="572792" y="696886"/>
            <a:ext cx="5715000" cy="4813300"/>
          </a:xfrm>
          <a:prstGeom prst="rect">
            <a:avLst/>
          </a:prstGeom>
        </p:spPr>
      </p:pic>
      <p:sp>
        <p:nvSpPr>
          <p:cNvPr id="2" name="Oval 1">
            <a:extLst>
              <a:ext uri="{FF2B5EF4-FFF2-40B4-BE49-F238E27FC236}">
                <a16:creationId xmlns:a16="http://schemas.microsoft.com/office/drawing/2014/main" id="{3E37DBC4-AFAC-C347-B431-23A6A25D1AAF}"/>
              </a:ext>
            </a:extLst>
          </p:cNvPr>
          <p:cNvSpPr/>
          <p:nvPr/>
        </p:nvSpPr>
        <p:spPr>
          <a:xfrm>
            <a:off x="152860" y="3540294"/>
            <a:ext cx="3099661" cy="2092809"/>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96F64359-1E0B-A54F-9406-98AA671055FC}"/>
              </a:ext>
            </a:extLst>
          </p:cNvPr>
          <p:cNvSpPr txBox="1"/>
          <p:nvPr/>
        </p:nvSpPr>
        <p:spPr>
          <a:xfrm>
            <a:off x="977030" y="5569634"/>
            <a:ext cx="3223647" cy="646331"/>
          </a:xfrm>
          <a:prstGeom prst="rect">
            <a:avLst/>
          </a:prstGeom>
          <a:noFill/>
        </p:spPr>
        <p:txBody>
          <a:bodyPr wrap="square" rtlCol="0">
            <a:spAutoFit/>
          </a:bodyPr>
          <a:lstStyle/>
          <a:p>
            <a:r>
              <a:rPr lang="en-US" sz="3600" dirty="0">
                <a:solidFill>
                  <a:schemeClr val="accent1"/>
                </a:solidFill>
              </a:rPr>
              <a:t>clique</a:t>
            </a:r>
          </a:p>
        </p:txBody>
      </p:sp>
      <p:pic>
        <p:nvPicPr>
          <p:cNvPr id="5" name="Audio 4">
            <a:hlinkClick r:id="" action="ppaction://media"/>
            <a:extLst>
              <a:ext uri="{FF2B5EF4-FFF2-40B4-BE49-F238E27FC236}">
                <a16:creationId xmlns:a16="http://schemas.microsoft.com/office/drawing/2014/main" id="{A3073B9B-6CA1-5F40-BC42-A10728E2407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1260103717"/>
      </p:ext>
    </p:extLst>
  </p:cSld>
  <p:clrMapOvr>
    <a:masterClrMapping/>
  </p:clrMapOvr>
  <mc:AlternateContent xmlns:mc="http://schemas.openxmlformats.org/markup-compatibility/2006">
    <mc:Choice xmlns:p14="http://schemas.microsoft.com/office/powerpoint/2010/main" Requires="p14">
      <p:transition spd="slow" p14:dur="2000" advTm="91533"/>
    </mc:Choice>
    <mc:Fallback>
      <p:transition spd="slow" advTm="915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5"/>
                </p:tgtEl>
              </p:cMediaNode>
            </p:audio>
          </p:childTnLst>
        </p:cTn>
      </p:par>
    </p:tnLst>
    <p:bldLst>
      <p:bldP spid="2" grpId="0" animBg="1"/>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E8F142D-8212-0C4E-A98A-FCB2EB1B0089}"/>
              </a:ext>
            </a:extLst>
          </p:cNvPr>
          <p:cNvPicPr>
            <a:picLocks noChangeAspect="1"/>
          </p:cNvPicPr>
          <p:nvPr/>
        </p:nvPicPr>
        <p:blipFill>
          <a:blip r:embed="rId5"/>
          <a:stretch>
            <a:fillRect/>
          </a:stretch>
        </p:blipFill>
        <p:spPr>
          <a:xfrm>
            <a:off x="1241930" y="309966"/>
            <a:ext cx="9484964" cy="3952068"/>
          </a:xfrm>
          <a:prstGeom prst="rect">
            <a:avLst/>
          </a:prstGeom>
        </p:spPr>
      </p:pic>
      <p:sp>
        <p:nvSpPr>
          <p:cNvPr id="5" name="TextBox 4">
            <a:extLst>
              <a:ext uri="{FF2B5EF4-FFF2-40B4-BE49-F238E27FC236}">
                <a16:creationId xmlns:a16="http://schemas.microsoft.com/office/drawing/2014/main" id="{B89FB9AD-662F-9F4F-93DE-38F15263938A}"/>
              </a:ext>
            </a:extLst>
          </p:cNvPr>
          <p:cNvSpPr txBox="1"/>
          <p:nvPr/>
        </p:nvSpPr>
        <p:spPr>
          <a:xfrm>
            <a:off x="1084882" y="3938868"/>
            <a:ext cx="3223647" cy="646331"/>
          </a:xfrm>
          <a:prstGeom prst="rect">
            <a:avLst/>
          </a:prstGeom>
          <a:noFill/>
        </p:spPr>
        <p:txBody>
          <a:bodyPr wrap="square" rtlCol="0">
            <a:spAutoFit/>
          </a:bodyPr>
          <a:lstStyle/>
          <a:p>
            <a:r>
              <a:rPr lang="en-US" sz="3600" dirty="0">
                <a:solidFill>
                  <a:schemeClr val="accent1"/>
                </a:solidFill>
              </a:rPr>
              <a:t>clique</a:t>
            </a: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89251754-ED13-C54B-8858-3B2797DE6665}"/>
                  </a:ext>
                </a:extLst>
              </p:cNvPr>
              <p:cNvSpPr txBox="1"/>
              <p:nvPr/>
            </p:nvSpPr>
            <p:spPr>
              <a:xfrm>
                <a:off x="929898" y="5238428"/>
                <a:ext cx="9127948" cy="564001"/>
              </a:xfrm>
              <a:prstGeom prst="rect">
                <a:avLst/>
              </a:prstGeom>
              <a:noFill/>
            </p:spPr>
            <p:txBody>
              <a:bodyPr wrap="none" rtlCol="0">
                <a:spAutoFit/>
              </a:bodyPr>
              <a:lstStyle/>
              <a:p>
                <a14:m>
                  <m:oMath xmlns:m="http://schemas.openxmlformats.org/officeDocument/2006/math">
                    <m:sSubSup>
                      <m:sSubSupPr>
                        <m:ctrlPr>
                          <a:rPr lang="en-US" sz="2800" i="1" smtClean="0">
                            <a:latin typeface="Cambria Math" panose="02040503050406030204" pitchFamily="18" charset="0"/>
                          </a:rPr>
                        </m:ctrlPr>
                      </m:sSubSupPr>
                      <m:e>
                        <m:r>
                          <a:rPr lang="en-US" sz="2800" b="0" i="1" smtClean="0">
                            <a:latin typeface="Cambria Math" panose="02040503050406030204" pitchFamily="18" charset="0"/>
                          </a:rPr>
                          <m:t>𝑘</m:t>
                        </m:r>
                      </m:e>
                      <m:sub>
                        <m:r>
                          <a:rPr lang="en-US" sz="2800" b="0" i="1" smtClean="0">
                            <a:latin typeface="Cambria Math" panose="02040503050406030204" pitchFamily="18" charset="0"/>
                          </a:rPr>
                          <m:t>𝑖</m:t>
                        </m:r>
                      </m:sub>
                      <m:sup>
                        <m:r>
                          <a:rPr lang="en-US" sz="2800" b="0" i="1" smtClean="0">
                            <a:latin typeface="Cambria Math" panose="02040503050406030204" pitchFamily="18" charset="0"/>
                          </a:rPr>
                          <m:t>𝑖𝑛𝑡</m:t>
                        </m:r>
                      </m:sup>
                    </m:sSubSup>
                  </m:oMath>
                </a14:m>
                <a:r>
                  <a:rPr lang="en-US" sz="2800" dirty="0"/>
                  <a:t> is the number of degrees a node has </a:t>
                </a:r>
                <a:r>
                  <a:rPr lang="en-US" sz="2800" b="1" dirty="0">
                    <a:solidFill>
                      <a:schemeClr val="accent1"/>
                    </a:solidFill>
                  </a:rPr>
                  <a:t>inside</a:t>
                </a:r>
                <a:r>
                  <a:rPr lang="en-US" sz="2800" dirty="0"/>
                  <a:t> the subgraph</a:t>
                </a:r>
              </a:p>
            </p:txBody>
          </p:sp>
        </mc:Choice>
        <mc:Fallback xmlns="">
          <p:sp>
            <p:nvSpPr>
              <p:cNvPr id="6" name="TextBox 5">
                <a:extLst>
                  <a:ext uri="{FF2B5EF4-FFF2-40B4-BE49-F238E27FC236}">
                    <a16:creationId xmlns:a16="http://schemas.microsoft.com/office/drawing/2014/main" id="{89251754-ED13-C54B-8858-3B2797DE6665}"/>
                  </a:ext>
                </a:extLst>
              </p:cNvPr>
              <p:cNvSpPr txBox="1">
                <a:spLocks noRot="1" noChangeAspect="1" noMove="1" noResize="1" noEditPoints="1" noAdjustHandles="1" noChangeArrowheads="1" noChangeShapeType="1" noTextEdit="1"/>
              </p:cNvSpPr>
              <p:nvPr/>
            </p:nvSpPr>
            <p:spPr>
              <a:xfrm>
                <a:off x="929898" y="5238428"/>
                <a:ext cx="9127948" cy="564001"/>
              </a:xfrm>
              <a:prstGeom prst="rect">
                <a:avLst/>
              </a:prstGeom>
              <a:blipFill>
                <a:blip r:embed="rId6"/>
                <a:stretch>
                  <a:fillRect l="-278" r="-278" b="-2826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4DEF03C6-FA59-584E-A980-84777D9CDB9D}"/>
                  </a:ext>
                </a:extLst>
              </p:cNvPr>
              <p:cNvSpPr txBox="1"/>
              <p:nvPr/>
            </p:nvSpPr>
            <p:spPr>
              <a:xfrm>
                <a:off x="929898" y="5789232"/>
                <a:ext cx="9355574" cy="543547"/>
              </a:xfrm>
              <a:prstGeom prst="rect">
                <a:avLst/>
              </a:prstGeom>
              <a:noFill/>
            </p:spPr>
            <p:txBody>
              <a:bodyPr wrap="none" rtlCol="0">
                <a:spAutoFit/>
              </a:bodyPr>
              <a:lstStyle/>
              <a:p>
                <a14:m>
                  <m:oMath xmlns:m="http://schemas.openxmlformats.org/officeDocument/2006/math">
                    <m:sSubSup>
                      <m:sSubSupPr>
                        <m:ctrlPr>
                          <a:rPr lang="en-US" sz="2800" i="1" smtClean="0">
                            <a:latin typeface="Cambria Math" panose="02040503050406030204" pitchFamily="18" charset="0"/>
                          </a:rPr>
                        </m:ctrlPr>
                      </m:sSubSupPr>
                      <m:e>
                        <m:r>
                          <a:rPr lang="en-US" sz="2800" b="0" i="1" smtClean="0">
                            <a:latin typeface="Cambria Math" panose="02040503050406030204" pitchFamily="18" charset="0"/>
                          </a:rPr>
                          <m:t>𝑘</m:t>
                        </m:r>
                      </m:e>
                      <m:sub>
                        <m:r>
                          <a:rPr lang="en-US" sz="2800" b="0" i="1" smtClean="0">
                            <a:latin typeface="Cambria Math" panose="02040503050406030204" pitchFamily="18" charset="0"/>
                          </a:rPr>
                          <m:t>𝑖</m:t>
                        </m:r>
                      </m:sub>
                      <m:sup>
                        <m:r>
                          <a:rPr lang="en-US" sz="2800" b="0" i="1" smtClean="0">
                            <a:latin typeface="Cambria Math" panose="02040503050406030204" pitchFamily="18" charset="0"/>
                          </a:rPr>
                          <m:t>𝑒𝑥𝑡</m:t>
                        </m:r>
                      </m:sup>
                    </m:sSubSup>
                  </m:oMath>
                </a14:m>
                <a:r>
                  <a:rPr lang="en-US" sz="2800" dirty="0"/>
                  <a:t> is the number of degrees a node has </a:t>
                </a:r>
                <a:r>
                  <a:rPr lang="en-US" sz="2800" b="1" dirty="0">
                    <a:solidFill>
                      <a:schemeClr val="accent1"/>
                    </a:solidFill>
                  </a:rPr>
                  <a:t>outside</a:t>
                </a:r>
                <a:r>
                  <a:rPr lang="en-US" sz="2800" dirty="0"/>
                  <a:t> the subgraph</a:t>
                </a:r>
              </a:p>
            </p:txBody>
          </p:sp>
        </mc:Choice>
        <mc:Fallback xmlns="">
          <p:sp>
            <p:nvSpPr>
              <p:cNvPr id="7" name="TextBox 6">
                <a:extLst>
                  <a:ext uri="{FF2B5EF4-FFF2-40B4-BE49-F238E27FC236}">
                    <a16:creationId xmlns:a16="http://schemas.microsoft.com/office/drawing/2014/main" id="{4DEF03C6-FA59-584E-A980-84777D9CDB9D}"/>
                  </a:ext>
                </a:extLst>
              </p:cNvPr>
              <p:cNvSpPr txBox="1">
                <a:spLocks noRot="1" noChangeAspect="1" noMove="1" noResize="1" noEditPoints="1" noAdjustHandles="1" noChangeArrowheads="1" noChangeShapeType="1" noTextEdit="1"/>
              </p:cNvSpPr>
              <p:nvPr/>
            </p:nvSpPr>
            <p:spPr>
              <a:xfrm>
                <a:off x="929898" y="5789232"/>
                <a:ext cx="9355574" cy="543547"/>
              </a:xfrm>
              <a:prstGeom prst="rect">
                <a:avLst/>
              </a:prstGeom>
              <a:blipFill>
                <a:blip r:embed="rId7"/>
                <a:stretch>
                  <a:fillRect l="-271" t="-9302" r="-271" b="-27907"/>
                </a:stretch>
              </a:blipFill>
            </p:spPr>
            <p:txBody>
              <a:bodyPr/>
              <a:lstStyle/>
              <a:p>
                <a:r>
                  <a:rPr lang="en-US">
                    <a:noFill/>
                  </a:rPr>
                  <a:t> </a:t>
                </a:r>
              </a:p>
            </p:txBody>
          </p:sp>
        </mc:Fallback>
      </mc:AlternateContent>
      <p:sp>
        <p:nvSpPr>
          <p:cNvPr id="8" name="Rectangle 7">
            <a:extLst>
              <a:ext uri="{FF2B5EF4-FFF2-40B4-BE49-F238E27FC236}">
                <a16:creationId xmlns:a16="http://schemas.microsoft.com/office/drawing/2014/main" id="{F8D15CEB-CB0C-B840-8062-F138D143E662}"/>
              </a:ext>
            </a:extLst>
          </p:cNvPr>
          <p:cNvSpPr/>
          <p:nvPr/>
        </p:nvSpPr>
        <p:spPr>
          <a:xfrm>
            <a:off x="4558564" y="154983"/>
            <a:ext cx="6677708" cy="50834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DFD0259-FE48-504A-BA0B-F82C9AEEDB09}"/>
              </a:ext>
            </a:extLst>
          </p:cNvPr>
          <p:cNvSpPr txBox="1"/>
          <p:nvPr/>
        </p:nvSpPr>
        <p:spPr>
          <a:xfrm>
            <a:off x="2309246" y="1084881"/>
            <a:ext cx="464949" cy="369332"/>
          </a:xfrm>
          <a:prstGeom prst="rect">
            <a:avLst/>
          </a:prstGeom>
          <a:noFill/>
        </p:spPr>
        <p:txBody>
          <a:bodyPr wrap="square" rtlCol="0">
            <a:spAutoFit/>
          </a:bodyPr>
          <a:lstStyle/>
          <a:p>
            <a:r>
              <a:rPr lang="en-US" dirty="0"/>
              <a:t>A</a:t>
            </a:r>
          </a:p>
        </p:txBody>
      </p:sp>
      <p:sp>
        <p:nvSpPr>
          <p:cNvPr id="10" name="TextBox 9">
            <a:extLst>
              <a:ext uri="{FF2B5EF4-FFF2-40B4-BE49-F238E27FC236}">
                <a16:creationId xmlns:a16="http://schemas.microsoft.com/office/drawing/2014/main" id="{EF7D5228-2BF9-4E48-B358-80F2A5922DFC}"/>
              </a:ext>
            </a:extLst>
          </p:cNvPr>
          <p:cNvSpPr txBox="1"/>
          <p:nvPr/>
        </p:nvSpPr>
        <p:spPr>
          <a:xfrm>
            <a:off x="2667772" y="614601"/>
            <a:ext cx="464949" cy="369332"/>
          </a:xfrm>
          <a:prstGeom prst="rect">
            <a:avLst/>
          </a:prstGeom>
          <a:noFill/>
        </p:spPr>
        <p:txBody>
          <a:bodyPr wrap="square" rtlCol="0">
            <a:spAutoFit/>
          </a:bodyPr>
          <a:lstStyle/>
          <a:p>
            <a:r>
              <a:rPr lang="en-US" dirty="0"/>
              <a:t>B</a:t>
            </a:r>
          </a:p>
        </p:txBody>
      </p:sp>
      <p:sp>
        <p:nvSpPr>
          <p:cNvPr id="11" name="TextBox 10">
            <a:extLst>
              <a:ext uri="{FF2B5EF4-FFF2-40B4-BE49-F238E27FC236}">
                <a16:creationId xmlns:a16="http://schemas.microsoft.com/office/drawing/2014/main" id="{6AFECC4E-21A8-AF41-9757-8ADA915FA539}"/>
              </a:ext>
            </a:extLst>
          </p:cNvPr>
          <p:cNvSpPr txBox="1"/>
          <p:nvPr/>
        </p:nvSpPr>
        <p:spPr>
          <a:xfrm>
            <a:off x="3380691" y="1030382"/>
            <a:ext cx="464949" cy="369332"/>
          </a:xfrm>
          <a:prstGeom prst="rect">
            <a:avLst/>
          </a:prstGeom>
          <a:noFill/>
        </p:spPr>
        <p:txBody>
          <a:bodyPr wrap="square" rtlCol="0">
            <a:spAutoFit/>
          </a:bodyPr>
          <a:lstStyle/>
          <a:p>
            <a:r>
              <a:rPr lang="en-US" dirty="0"/>
              <a:t>C</a:t>
            </a:r>
          </a:p>
        </p:txBody>
      </p:sp>
      <p:sp>
        <p:nvSpPr>
          <p:cNvPr id="12" name="TextBox 11">
            <a:extLst>
              <a:ext uri="{FF2B5EF4-FFF2-40B4-BE49-F238E27FC236}">
                <a16:creationId xmlns:a16="http://schemas.microsoft.com/office/drawing/2014/main" id="{D447C20B-244D-B64E-B6A2-5824267BCABA}"/>
              </a:ext>
            </a:extLst>
          </p:cNvPr>
          <p:cNvSpPr txBox="1"/>
          <p:nvPr/>
        </p:nvSpPr>
        <p:spPr>
          <a:xfrm>
            <a:off x="2900244" y="1466993"/>
            <a:ext cx="464949" cy="369332"/>
          </a:xfrm>
          <a:prstGeom prst="rect">
            <a:avLst/>
          </a:prstGeom>
          <a:noFill/>
        </p:spPr>
        <p:txBody>
          <a:bodyPr wrap="square" rtlCol="0">
            <a:spAutoFit/>
          </a:bodyPr>
          <a:lstStyle/>
          <a:p>
            <a:r>
              <a:rPr lang="en-US" dirty="0"/>
              <a:t>D</a:t>
            </a:r>
          </a:p>
        </p:txBody>
      </p:sp>
      <p:pic>
        <p:nvPicPr>
          <p:cNvPr id="3" name="Audio 2">
            <a:hlinkClick r:id="" action="ppaction://media"/>
            <a:extLst>
              <a:ext uri="{FF2B5EF4-FFF2-40B4-BE49-F238E27FC236}">
                <a16:creationId xmlns:a16="http://schemas.microsoft.com/office/drawing/2014/main" id="{1CC9F403-31B1-764B-8796-7A74075A90B4}"/>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4085925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E8F142D-8212-0C4E-A98A-FCB2EB1B0089}"/>
              </a:ext>
            </a:extLst>
          </p:cNvPr>
          <p:cNvPicPr>
            <a:picLocks noChangeAspect="1"/>
          </p:cNvPicPr>
          <p:nvPr/>
        </p:nvPicPr>
        <p:blipFill>
          <a:blip r:embed="rId5"/>
          <a:stretch>
            <a:fillRect/>
          </a:stretch>
        </p:blipFill>
        <p:spPr>
          <a:xfrm>
            <a:off x="1241930" y="309966"/>
            <a:ext cx="9484964" cy="3952068"/>
          </a:xfrm>
          <a:prstGeom prst="rect">
            <a:avLst/>
          </a:prstGeom>
        </p:spPr>
      </p:pic>
      <p:sp>
        <p:nvSpPr>
          <p:cNvPr id="5" name="TextBox 4">
            <a:extLst>
              <a:ext uri="{FF2B5EF4-FFF2-40B4-BE49-F238E27FC236}">
                <a16:creationId xmlns:a16="http://schemas.microsoft.com/office/drawing/2014/main" id="{B89FB9AD-662F-9F4F-93DE-38F15263938A}"/>
              </a:ext>
            </a:extLst>
          </p:cNvPr>
          <p:cNvSpPr txBox="1"/>
          <p:nvPr/>
        </p:nvSpPr>
        <p:spPr>
          <a:xfrm>
            <a:off x="1084882" y="3938868"/>
            <a:ext cx="3223647" cy="646331"/>
          </a:xfrm>
          <a:prstGeom prst="rect">
            <a:avLst/>
          </a:prstGeom>
          <a:noFill/>
        </p:spPr>
        <p:txBody>
          <a:bodyPr wrap="square" rtlCol="0">
            <a:spAutoFit/>
          </a:bodyPr>
          <a:lstStyle/>
          <a:p>
            <a:r>
              <a:rPr lang="en-US" sz="3600" dirty="0">
                <a:solidFill>
                  <a:schemeClr val="accent1"/>
                </a:solidFill>
              </a:rPr>
              <a:t>clique</a:t>
            </a: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89251754-ED13-C54B-8858-3B2797DE6665}"/>
                  </a:ext>
                </a:extLst>
              </p:cNvPr>
              <p:cNvSpPr txBox="1"/>
              <p:nvPr/>
            </p:nvSpPr>
            <p:spPr>
              <a:xfrm>
                <a:off x="2541720" y="5083114"/>
                <a:ext cx="6548554" cy="56400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Sup>
                        <m:sSubSupPr>
                          <m:ctrlPr>
                            <a:rPr lang="en-US" sz="2800" i="1" smtClean="0">
                              <a:latin typeface="Cambria Math" panose="02040503050406030204" pitchFamily="18" charset="0"/>
                            </a:rPr>
                          </m:ctrlPr>
                        </m:sSubSupPr>
                        <m:e>
                          <m:r>
                            <a:rPr lang="en-US" sz="2800" b="0" i="1" smtClean="0">
                              <a:latin typeface="Cambria Math" panose="02040503050406030204" pitchFamily="18" charset="0"/>
                            </a:rPr>
                            <m:t>𝑘</m:t>
                          </m:r>
                        </m:e>
                        <m:sub>
                          <m:r>
                            <a:rPr lang="en-US" sz="2800" b="0" i="1" smtClean="0">
                              <a:latin typeface="Cambria Math" panose="02040503050406030204" pitchFamily="18" charset="0"/>
                            </a:rPr>
                            <m:t>𝑖</m:t>
                          </m:r>
                        </m:sub>
                        <m:sup>
                          <m:r>
                            <a:rPr lang="en-US" sz="2800" b="0" i="1" smtClean="0">
                              <a:latin typeface="Cambria Math" panose="02040503050406030204" pitchFamily="18" charset="0"/>
                            </a:rPr>
                            <m:t>𝑖𝑛𝑡</m:t>
                          </m:r>
                        </m:sup>
                      </m:sSubSup>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𝐶</m:t>
                          </m:r>
                        </m:e>
                      </m:d>
                      <m:r>
                        <a:rPr lang="en-US" sz="2800" b="0" i="1" smtClean="0">
                          <a:latin typeface="Cambria Math" panose="02040503050406030204" pitchFamily="18" charset="0"/>
                        </a:rPr>
                        <m:t>&gt;</m:t>
                      </m:r>
                      <m:sSubSup>
                        <m:sSubSupPr>
                          <m:ctrlPr>
                            <a:rPr lang="en-US" sz="2800" b="0" i="1" smtClean="0">
                              <a:latin typeface="Cambria Math" panose="02040503050406030204" pitchFamily="18" charset="0"/>
                            </a:rPr>
                          </m:ctrlPr>
                        </m:sSubSupPr>
                        <m:e>
                          <m:r>
                            <a:rPr lang="en-US" sz="2800" b="0" i="1" smtClean="0">
                              <a:latin typeface="Cambria Math" panose="02040503050406030204" pitchFamily="18" charset="0"/>
                            </a:rPr>
                            <m:t>𝑘</m:t>
                          </m:r>
                        </m:e>
                        <m:sub>
                          <m:r>
                            <a:rPr lang="en-US" sz="2800" b="0" i="1" smtClean="0">
                              <a:latin typeface="Cambria Math" panose="02040503050406030204" pitchFamily="18" charset="0"/>
                            </a:rPr>
                            <m:t>𝑖</m:t>
                          </m:r>
                        </m:sub>
                        <m:sup>
                          <m:r>
                            <a:rPr lang="en-US" sz="2800" b="0" i="1" smtClean="0">
                              <a:latin typeface="Cambria Math" panose="02040503050406030204" pitchFamily="18" charset="0"/>
                            </a:rPr>
                            <m:t>𝑒𝑥𝑡</m:t>
                          </m:r>
                        </m:sup>
                      </m:sSubSup>
                      <m:r>
                        <a:rPr lang="en-US" sz="2800" b="0" i="1" smtClean="0">
                          <a:latin typeface="Cambria Math" panose="02040503050406030204" pitchFamily="18" charset="0"/>
                        </a:rPr>
                        <m:t>(</m:t>
                      </m:r>
                      <m:r>
                        <a:rPr lang="en-US" sz="2800" b="0" i="1" smtClean="0">
                          <a:latin typeface="Cambria Math" panose="02040503050406030204" pitchFamily="18" charset="0"/>
                        </a:rPr>
                        <m:t>𝐶</m:t>
                      </m:r>
                      <m:r>
                        <a:rPr lang="en-US" sz="2800" b="0" i="1" smtClean="0">
                          <a:latin typeface="Cambria Math" panose="02040503050406030204" pitchFamily="18" charset="0"/>
                        </a:rPr>
                        <m:t>)</m:t>
                      </m:r>
                    </m:oMath>
                  </m:oMathPara>
                </a14:m>
                <a:endParaRPr lang="en-US" sz="2800" dirty="0"/>
              </a:p>
            </p:txBody>
          </p:sp>
        </mc:Choice>
        <mc:Fallback xmlns="">
          <p:sp>
            <p:nvSpPr>
              <p:cNvPr id="6" name="TextBox 5">
                <a:extLst>
                  <a:ext uri="{FF2B5EF4-FFF2-40B4-BE49-F238E27FC236}">
                    <a16:creationId xmlns:a16="http://schemas.microsoft.com/office/drawing/2014/main" id="{89251754-ED13-C54B-8858-3B2797DE6665}"/>
                  </a:ext>
                </a:extLst>
              </p:cNvPr>
              <p:cNvSpPr txBox="1">
                <a:spLocks noRot="1" noChangeAspect="1" noMove="1" noResize="1" noEditPoints="1" noAdjustHandles="1" noChangeArrowheads="1" noChangeShapeType="1" noTextEdit="1"/>
              </p:cNvSpPr>
              <p:nvPr/>
            </p:nvSpPr>
            <p:spPr>
              <a:xfrm>
                <a:off x="2541720" y="5083114"/>
                <a:ext cx="6548554" cy="564001"/>
              </a:xfrm>
              <a:prstGeom prst="rect">
                <a:avLst/>
              </a:prstGeom>
              <a:blipFill>
                <a:blip r:embed="rId6"/>
                <a:stretch>
                  <a:fillRect b="-17391"/>
                </a:stretch>
              </a:blipFill>
            </p:spPr>
            <p:txBody>
              <a:bodyPr/>
              <a:lstStyle/>
              <a:p>
                <a:r>
                  <a:rPr lang="en-US">
                    <a:noFill/>
                  </a:rPr>
                  <a:t> </a:t>
                </a:r>
              </a:p>
            </p:txBody>
          </p:sp>
        </mc:Fallback>
      </mc:AlternateContent>
      <p:sp>
        <p:nvSpPr>
          <p:cNvPr id="8" name="Rectangle 7">
            <a:extLst>
              <a:ext uri="{FF2B5EF4-FFF2-40B4-BE49-F238E27FC236}">
                <a16:creationId xmlns:a16="http://schemas.microsoft.com/office/drawing/2014/main" id="{F8D15CEB-CB0C-B840-8062-F138D143E662}"/>
              </a:ext>
            </a:extLst>
          </p:cNvPr>
          <p:cNvSpPr/>
          <p:nvPr/>
        </p:nvSpPr>
        <p:spPr>
          <a:xfrm>
            <a:off x="7656162" y="154983"/>
            <a:ext cx="3580109" cy="50834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DFD0259-FE48-504A-BA0B-F82C9AEEDB09}"/>
              </a:ext>
            </a:extLst>
          </p:cNvPr>
          <p:cNvSpPr txBox="1"/>
          <p:nvPr/>
        </p:nvSpPr>
        <p:spPr>
          <a:xfrm>
            <a:off x="2309246" y="1084881"/>
            <a:ext cx="464949" cy="369332"/>
          </a:xfrm>
          <a:prstGeom prst="rect">
            <a:avLst/>
          </a:prstGeom>
          <a:noFill/>
        </p:spPr>
        <p:txBody>
          <a:bodyPr wrap="square" rtlCol="0">
            <a:spAutoFit/>
          </a:bodyPr>
          <a:lstStyle/>
          <a:p>
            <a:r>
              <a:rPr lang="en-US" dirty="0"/>
              <a:t>A</a:t>
            </a:r>
          </a:p>
        </p:txBody>
      </p:sp>
      <p:sp>
        <p:nvSpPr>
          <p:cNvPr id="10" name="TextBox 9">
            <a:extLst>
              <a:ext uri="{FF2B5EF4-FFF2-40B4-BE49-F238E27FC236}">
                <a16:creationId xmlns:a16="http://schemas.microsoft.com/office/drawing/2014/main" id="{EF7D5228-2BF9-4E48-B358-80F2A5922DFC}"/>
              </a:ext>
            </a:extLst>
          </p:cNvPr>
          <p:cNvSpPr txBox="1"/>
          <p:nvPr/>
        </p:nvSpPr>
        <p:spPr>
          <a:xfrm>
            <a:off x="2667772" y="614601"/>
            <a:ext cx="464949" cy="369332"/>
          </a:xfrm>
          <a:prstGeom prst="rect">
            <a:avLst/>
          </a:prstGeom>
          <a:noFill/>
        </p:spPr>
        <p:txBody>
          <a:bodyPr wrap="square" rtlCol="0">
            <a:spAutoFit/>
          </a:bodyPr>
          <a:lstStyle/>
          <a:p>
            <a:r>
              <a:rPr lang="en-US" dirty="0"/>
              <a:t>B</a:t>
            </a:r>
          </a:p>
        </p:txBody>
      </p:sp>
      <p:sp>
        <p:nvSpPr>
          <p:cNvPr id="11" name="TextBox 10">
            <a:extLst>
              <a:ext uri="{FF2B5EF4-FFF2-40B4-BE49-F238E27FC236}">
                <a16:creationId xmlns:a16="http://schemas.microsoft.com/office/drawing/2014/main" id="{6AFECC4E-21A8-AF41-9757-8ADA915FA539}"/>
              </a:ext>
            </a:extLst>
          </p:cNvPr>
          <p:cNvSpPr txBox="1"/>
          <p:nvPr/>
        </p:nvSpPr>
        <p:spPr>
          <a:xfrm>
            <a:off x="3380691" y="1030382"/>
            <a:ext cx="464949" cy="369332"/>
          </a:xfrm>
          <a:prstGeom prst="rect">
            <a:avLst/>
          </a:prstGeom>
          <a:noFill/>
        </p:spPr>
        <p:txBody>
          <a:bodyPr wrap="square" rtlCol="0">
            <a:spAutoFit/>
          </a:bodyPr>
          <a:lstStyle/>
          <a:p>
            <a:r>
              <a:rPr lang="en-US" dirty="0"/>
              <a:t>C</a:t>
            </a:r>
          </a:p>
        </p:txBody>
      </p:sp>
      <p:sp>
        <p:nvSpPr>
          <p:cNvPr id="12" name="TextBox 11">
            <a:extLst>
              <a:ext uri="{FF2B5EF4-FFF2-40B4-BE49-F238E27FC236}">
                <a16:creationId xmlns:a16="http://schemas.microsoft.com/office/drawing/2014/main" id="{D447C20B-244D-B64E-B6A2-5824267BCABA}"/>
              </a:ext>
            </a:extLst>
          </p:cNvPr>
          <p:cNvSpPr txBox="1"/>
          <p:nvPr/>
        </p:nvSpPr>
        <p:spPr>
          <a:xfrm>
            <a:off x="2900244" y="1466993"/>
            <a:ext cx="464949" cy="369332"/>
          </a:xfrm>
          <a:prstGeom prst="rect">
            <a:avLst/>
          </a:prstGeom>
          <a:noFill/>
        </p:spPr>
        <p:txBody>
          <a:bodyPr wrap="square" rtlCol="0">
            <a:spAutoFit/>
          </a:bodyPr>
          <a:lstStyle/>
          <a:p>
            <a:r>
              <a:rPr lang="en-US" dirty="0"/>
              <a:t>D</a:t>
            </a:r>
          </a:p>
        </p:txBody>
      </p:sp>
      <p:sp>
        <p:nvSpPr>
          <p:cNvPr id="13" name="TextBox 12">
            <a:extLst>
              <a:ext uri="{FF2B5EF4-FFF2-40B4-BE49-F238E27FC236}">
                <a16:creationId xmlns:a16="http://schemas.microsoft.com/office/drawing/2014/main" id="{8F7D3663-9819-3249-A16A-2FC62BC104E9}"/>
              </a:ext>
            </a:extLst>
          </p:cNvPr>
          <p:cNvSpPr txBox="1"/>
          <p:nvPr/>
        </p:nvSpPr>
        <p:spPr>
          <a:xfrm>
            <a:off x="4432515" y="3938867"/>
            <a:ext cx="5114441" cy="646331"/>
          </a:xfrm>
          <a:prstGeom prst="rect">
            <a:avLst/>
          </a:prstGeom>
          <a:noFill/>
        </p:spPr>
        <p:txBody>
          <a:bodyPr wrap="square" rtlCol="0">
            <a:spAutoFit/>
          </a:bodyPr>
          <a:lstStyle/>
          <a:p>
            <a:r>
              <a:rPr lang="en-US" sz="3600" dirty="0">
                <a:solidFill>
                  <a:schemeClr val="accent1"/>
                </a:solidFill>
              </a:rPr>
              <a:t>strong community</a:t>
            </a: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B198FA03-F23B-1E4A-9B0D-C37283325485}"/>
                  </a:ext>
                </a:extLst>
              </p:cNvPr>
              <p:cNvSpPr txBox="1"/>
              <p:nvPr/>
            </p:nvSpPr>
            <p:spPr>
              <a:xfrm>
                <a:off x="3132718" y="4650203"/>
                <a:ext cx="6063972" cy="523220"/>
              </a:xfrm>
              <a:prstGeom prst="rect">
                <a:avLst/>
              </a:prstGeom>
              <a:noFill/>
            </p:spPr>
            <p:txBody>
              <a:bodyPr wrap="square" rtlCol="0">
                <a:spAutoFit/>
              </a:bodyPr>
              <a:lstStyle/>
              <a:p>
                <a:r>
                  <a:rPr lang="en-US" sz="2800" dirty="0"/>
                  <a:t>For all </a:t>
                </a:r>
                <a14:m>
                  <m:oMath xmlns:m="http://schemas.openxmlformats.org/officeDocument/2006/math">
                    <m:r>
                      <a:rPr lang="en-US" sz="2800" b="0" i="1" smtClean="0">
                        <a:latin typeface="Cambria Math" panose="02040503050406030204" pitchFamily="18" charset="0"/>
                      </a:rPr>
                      <m:t>𝑖</m:t>
                    </m:r>
                    <m:r>
                      <a:rPr lang="en-US" sz="2800" b="0" i="1" smtClean="0">
                        <a:latin typeface="Cambria Math" panose="02040503050406030204" pitchFamily="18" charset="0"/>
                        <a:ea typeface="Cambria Math" panose="02040503050406030204" pitchFamily="18" charset="0"/>
                      </a:rPr>
                      <m:t>∈</m:t>
                    </m:r>
                    <m:r>
                      <a:rPr lang="en-US" sz="2800" b="0" i="1" smtClean="0">
                        <a:latin typeface="Cambria Math" panose="02040503050406030204" pitchFamily="18" charset="0"/>
                        <a:ea typeface="Cambria Math" panose="02040503050406030204" pitchFamily="18" charset="0"/>
                      </a:rPr>
                      <m:t>𝐶</m:t>
                    </m:r>
                    <m:r>
                      <a:rPr lang="en-US" sz="2800" b="0" i="1" smtClean="0">
                        <a:latin typeface="Cambria Math" panose="02040503050406030204" pitchFamily="18" charset="0"/>
                        <a:ea typeface="Cambria Math" panose="02040503050406030204" pitchFamily="18" charset="0"/>
                      </a:rPr>
                      <m:t>,</m:t>
                    </m:r>
                  </m:oMath>
                </a14:m>
                <a:endParaRPr lang="en-US" sz="2800" dirty="0"/>
              </a:p>
            </p:txBody>
          </p:sp>
        </mc:Choice>
        <mc:Fallback xmlns="">
          <p:sp>
            <p:nvSpPr>
              <p:cNvPr id="2" name="TextBox 1">
                <a:extLst>
                  <a:ext uri="{FF2B5EF4-FFF2-40B4-BE49-F238E27FC236}">
                    <a16:creationId xmlns:a16="http://schemas.microsoft.com/office/drawing/2014/main" id="{B198FA03-F23B-1E4A-9B0D-C37283325485}"/>
                  </a:ext>
                </a:extLst>
              </p:cNvPr>
              <p:cNvSpPr txBox="1">
                <a:spLocks noRot="1" noChangeAspect="1" noMove="1" noResize="1" noEditPoints="1" noAdjustHandles="1" noChangeArrowheads="1" noChangeShapeType="1" noTextEdit="1"/>
              </p:cNvSpPr>
              <p:nvPr/>
            </p:nvSpPr>
            <p:spPr>
              <a:xfrm>
                <a:off x="3132718" y="4650203"/>
                <a:ext cx="6063972" cy="523220"/>
              </a:xfrm>
              <a:prstGeom prst="rect">
                <a:avLst/>
              </a:prstGeom>
              <a:blipFill>
                <a:blip r:embed="rId7"/>
                <a:stretch>
                  <a:fillRect l="-2092" t="-11905" b="-30952"/>
                </a:stretch>
              </a:blipFill>
            </p:spPr>
            <p:txBody>
              <a:bodyPr/>
              <a:lstStyle/>
              <a:p>
                <a:r>
                  <a:rPr lang="en-US">
                    <a:noFill/>
                  </a:rPr>
                  <a:t> </a:t>
                </a:r>
              </a:p>
            </p:txBody>
          </p:sp>
        </mc:Fallback>
      </mc:AlternateContent>
      <p:pic>
        <p:nvPicPr>
          <p:cNvPr id="7" name="Audio 6">
            <a:hlinkClick r:id="" action="ppaction://media"/>
            <a:extLst>
              <a:ext uri="{FF2B5EF4-FFF2-40B4-BE49-F238E27FC236}">
                <a16:creationId xmlns:a16="http://schemas.microsoft.com/office/drawing/2014/main" id="{3BC1B155-8944-7847-A349-79E42351DEA8}"/>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86491379"/>
      </p:ext>
    </p:extLst>
  </p:cSld>
  <p:clrMapOvr>
    <a:masterClrMapping/>
  </p:clrMapOvr>
  <mc:AlternateContent xmlns:mc="http://schemas.openxmlformats.org/markup-compatibility/2006">
    <mc:Choice xmlns:p14="http://schemas.microsoft.com/office/powerpoint/2010/main" Requires="p14">
      <p:transition spd="slow" p14:dur="2000" advTm="59779"/>
    </mc:Choice>
    <mc:Fallback>
      <p:transition spd="slow" advTm="597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E8F142D-8212-0C4E-A98A-FCB2EB1B0089}"/>
              </a:ext>
            </a:extLst>
          </p:cNvPr>
          <p:cNvPicPr>
            <a:picLocks noChangeAspect="1"/>
          </p:cNvPicPr>
          <p:nvPr/>
        </p:nvPicPr>
        <p:blipFill>
          <a:blip r:embed="rId5"/>
          <a:stretch>
            <a:fillRect/>
          </a:stretch>
        </p:blipFill>
        <p:spPr>
          <a:xfrm>
            <a:off x="1241930" y="309966"/>
            <a:ext cx="9484964" cy="3952068"/>
          </a:xfrm>
          <a:prstGeom prst="rect">
            <a:avLst/>
          </a:prstGeom>
        </p:spPr>
      </p:pic>
      <p:sp>
        <p:nvSpPr>
          <p:cNvPr id="5" name="TextBox 4">
            <a:extLst>
              <a:ext uri="{FF2B5EF4-FFF2-40B4-BE49-F238E27FC236}">
                <a16:creationId xmlns:a16="http://schemas.microsoft.com/office/drawing/2014/main" id="{B89FB9AD-662F-9F4F-93DE-38F15263938A}"/>
              </a:ext>
            </a:extLst>
          </p:cNvPr>
          <p:cNvSpPr txBox="1"/>
          <p:nvPr/>
        </p:nvSpPr>
        <p:spPr>
          <a:xfrm>
            <a:off x="1084882" y="3938868"/>
            <a:ext cx="3223647" cy="646331"/>
          </a:xfrm>
          <a:prstGeom prst="rect">
            <a:avLst/>
          </a:prstGeom>
          <a:noFill/>
        </p:spPr>
        <p:txBody>
          <a:bodyPr wrap="square" rtlCol="0">
            <a:spAutoFit/>
          </a:bodyPr>
          <a:lstStyle/>
          <a:p>
            <a:r>
              <a:rPr lang="en-US" sz="3600" dirty="0">
                <a:solidFill>
                  <a:schemeClr val="accent1"/>
                </a:solidFill>
              </a:rPr>
              <a:t>clique</a:t>
            </a: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89251754-ED13-C54B-8858-3B2797DE6665}"/>
                  </a:ext>
                </a:extLst>
              </p:cNvPr>
              <p:cNvSpPr txBox="1"/>
              <p:nvPr/>
            </p:nvSpPr>
            <p:spPr>
              <a:xfrm>
                <a:off x="2541720" y="5083114"/>
                <a:ext cx="6548554" cy="113838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nary>
                        <m:naryPr>
                          <m:chr m:val="∑"/>
                          <m:supHide m:val="on"/>
                          <m:ctrlPr>
                            <a:rPr lang="en-US" sz="2800" i="1">
                              <a:latin typeface="Cambria Math" panose="02040503050406030204" pitchFamily="18" charset="0"/>
                            </a:rPr>
                          </m:ctrlPr>
                        </m:naryPr>
                        <m:sub>
                          <m:r>
                            <m:rPr>
                              <m:brk m:alnAt="7"/>
                            </m:rPr>
                            <a:rPr lang="en-US" sz="2800" i="1">
                              <a:latin typeface="Cambria Math" panose="02040503050406030204" pitchFamily="18" charset="0"/>
                            </a:rPr>
                            <m:t>𝑖</m:t>
                          </m:r>
                          <m:r>
                            <a:rPr lang="en-US" sz="2800" i="1">
                              <a:latin typeface="Cambria Math" panose="02040503050406030204" pitchFamily="18" charset="0"/>
                              <a:ea typeface="Cambria Math" panose="02040503050406030204" pitchFamily="18" charset="0"/>
                            </a:rPr>
                            <m:t>∈</m:t>
                          </m:r>
                          <m:r>
                            <a:rPr lang="en-US" sz="2800" i="1">
                              <a:latin typeface="Cambria Math" panose="02040503050406030204" pitchFamily="18" charset="0"/>
                              <a:ea typeface="Cambria Math" panose="02040503050406030204" pitchFamily="18" charset="0"/>
                            </a:rPr>
                            <m:t>𝐶</m:t>
                          </m:r>
                        </m:sub>
                        <m:sup/>
                        <m:e>
                          <m:sSubSup>
                            <m:sSubSupPr>
                              <m:ctrlPr>
                                <a:rPr lang="en-US" sz="2800" i="1">
                                  <a:latin typeface="Cambria Math" panose="02040503050406030204" pitchFamily="18" charset="0"/>
                                </a:rPr>
                              </m:ctrlPr>
                            </m:sSubSupPr>
                            <m:e>
                              <m:r>
                                <a:rPr lang="en-US" sz="2800" i="1">
                                  <a:latin typeface="Cambria Math" panose="02040503050406030204" pitchFamily="18" charset="0"/>
                                </a:rPr>
                                <m:t>𝑘</m:t>
                              </m:r>
                            </m:e>
                            <m:sub>
                              <m:r>
                                <a:rPr lang="en-US" sz="2800" i="1">
                                  <a:latin typeface="Cambria Math" panose="02040503050406030204" pitchFamily="18" charset="0"/>
                                </a:rPr>
                                <m:t>𝑖</m:t>
                              </m:r>
                            </m:sub>
                            <m:sup>
                              <m:r>
                                <a:rPr lang="en-US" sz="2800" i="1">
                                  <a:latin typeface="Cambria Math" panose="02040503050406030204" pitchFamily="18" charset="0"/>
                                </a:rPr>
                                <m:t>𝑖𝑛𝑡</m:t>
                              </m:r>
                            </m:sup>
                          </m:sSubSup>
                          <m:r>
                            <a:rPr lang="en-US" sz="2800" i="1">
                              <a:latin typeface="Cambria Math" panose="02040503050406030204" pitchFamily="18" charset="0"/>
                            </a:rPr>
                            <m:t>(</m:t>
                          </m:r>
                          <m:r>
                            <a:rPr lang="en-US" sz="2800" i="1">
                              <a:latin typeface="Cambria Math" panose="02040503050406030204" pitchFamily="18" charset="0"/>
                            </a:rPr>
                            <m:t>𝐶</m:t>
                          </m:r>
                          <m:r>
                            <a:rPr lang="en-US" sz="2800" i="1">
                              <a:latin typeface="Cambria Math" panose="02040503050406030204" pitchFamily="18" charset="0"/>
                            </a:rPr>
                            <m:t>)</m:t>
                          </m:r>
                        </m:e>
                      </m:nary>
                      <m:r>
                        <a:rPr lang="en-US" sz="2800" i="1">
                          <a:latin typeface="Cambria Math" panose="02040503050406030204" pitchFamily="18" charset="0"/>
                        </a:rPr>
                        <m:t> </m:t>
                      </m:r>
                      <m:r>
                        <a:rPr lang="en-US" sz="2800" b="0" i="1" smtClean="0">
                          <a:latin typeface="Cambria Math" panose="02040503050406030204" pitchFamily="18" charset="0"/>
                        </a:rPr>
                        <m:t>&gt;</m:t>
                      </m:r>
                      <m:nary>
                        <m:naryPr>
                          <m:chr m:val="∑"/>
                          <m:supHide m:val="on"/>
                          <m:ctrlPr>
                            <a:rPr lang="en-US" sz="2800" i="1">
                              <a:latin typeface="Cambria Math" panose="02040503050406030204" pitchFamily="18" charset="0"/>
                            </a:rPr>
                          </m:ctrlPr>
                        </m:naryPr>
                        <m:sub>
                          <m:r>
                            <m:rPr>
                              <m:brk m:alnAt="7"/>
                            </m:rPr>
                            <a:rPr lang="en-US" sz="2800" i="1">
                              <a:latin typeface="Cambria Math" panose="02040503050406030204" pitchFamily="18" charset="0"/>
                            </a:rPr>
                            <m:t>𝑖</m:t>
                          </m:r>
                          <m:r>
                            <a:rPr lang="en-US" sz="2800" i="1">
                              <a:latin typeface="Cambria Math" panose="02040503050406030204" pitchFamily="18" charset="0"/>
                              <a:ea typeface="Cambria Math" panose="02040503050406030204" pitchFamily="18" charset="0"/>
                            </a:rPr>
                            <m:t>∈</m:t>
                          </m:r>
                          <m:r>
                            <a:rPr lang="en-US" sz="2800" i="1">
                              <a:latin typeface="Cambria Math" panose="02040503050406030204" pitchFamily="18" charset="0"/>
                              <a:ea typeface="Cambria Math" panose="02040503050406030204" pitchFamily="18" charset="0"/>
                            </a:rPr>
                            <m:t>𝐶</m:t>
                          </m:r>
                        </m:sub>
                        <m:sup/>
                        <m:e>
                          <m:sSubSup>
                            <m:sSubSupPr>
                              <m:ctrlPr>
                                <a:rPr lang="en-US" sz="2800" i="1" smtClean="0">
                                  <a:latin typeface="Cambria Math" panose="02040503050406030204" pitchFamily="18" charset="0"/>
                                </a:rPr>
                              </m:ctrlPr>
                            </m:sSubSupPr>
                            <m:e>
                              <m:r>
                                <a:rPr lang="en-US" sz="2800" i="1">
                                  <a:latin typeface="Cambria Math" panose="02040503050406030204" pitchFamily="18" charset="0"/>
                                </a:rPr>
                                <m:t>𝑘</m:t>
                              </m:r>
                            </m:e>
                            <m:sub>
                              <m:r>
                                <a:rPr lang="en-US" sz="2800" i="1">
                                  <a:latin typeface="Cambria Math" panose="02040503050406030204" pitchFamily="18" charset="0"/>
                                </a:rPr>
                                <m:t>𝑖</m:t>
                              </m:r>
                            </m:sub>
                            <m:sup>
                              <m:r>
                                <a:rPr lang="en-US" sz="2800" b="0" i="1" smtClean="0">
                                  <a:latin typeface="Cambria Math" panose="02040503050406030204" pitchFamily="18" charset="0"/>
                                </a:rPr>
                                <m:t>𝑒𝑥𝑡</m:t>
                              </m:r>
                            </m:sup>
                          </m:sSubSup>
                          <m:r>
                            <a:rPr lang="en-US" sz="2800" i="1">
                              <a:latin typeface="Cambria Math" panose="02040503050406030204" pitchFamily="18" charset="0"/>
                            </a:rPr>
                            <m:t>(</m:t>
                          </m:r>
                          <m:r>
                            <a:rPr lang="en-US" sz="2800" i="1">
                              <a:latin typeface="Cambria Math" panose="02040503050406030204" pitchFamily="18" charset="0"/>
                            </a:rPr>
                            <m:t>𝐶</m:t>
                          </m:r>
                          <m:r>
                            <a:rPr lang="en-US" sz="2800" i="1">
                              <a:latin typeface="Cambria Math" panose="02040503050406030204" pitchFamily="18" charset="0"/>
                            </a:rPr>
                            <m:t>)</m:t>
                          </m:r>
                        </m:e>
                      </m:nary>
                    </m:oMath>
                  </m:oMathPara>
                </a14:m>
                <a:endParaRPr lang="en-US" sz="2800" dirty="0"/>
              </a:p>
            </p:txBody>
          </p:sp>
        </mc:Choice>
        <mc:Fallback xmlns="">
          <p:sp>
            <p:nvSpPr>
              <p:cNvPr id="6" name="TextBox 5">
                <a:extLst>
                  <a:ext uri="{FF2B5EF4-FFF2-40B4-BE49-F238E27FC236}">
                    <a16:creationId xmlns:a16="http://schemas.microsoft.com/office/drawing/2014/main" id="{89251754-ED13-C54B-8858-3B2797DE6665}"/>
                  </a:ext>
                </a:extLst>
              </p:cNvPr>
              <p:cNvSpPr txBox="1">
                <a:spLocks noRot="1" noChangeAspect="1" noMove="1" noResize="1" noEditPoints="1" noAdjustHandles="1" noChangeArrowheads="1" noChangeShapeType="1" noTextEdit="1"/>
              </p:cNvSpPr>
              <p:nvPr/>
            </p:nvSpPr>
            <p:spPr>
              <a:xfrm>
                <a:off x="2541720" y="5083114"/>
                <a:ext cx="6548554" cy="1138389"/>
              </a:xfrm>
              <a:prstGeom prst="rect">
                <a:avLst/>
              </a:prstGeom>
              <a:blipFill>
                <a:blip r:embed="rId6"/>
                <a:stretch>
                  <a:fillRect l="-387" t="-128571" b="-180220"/>
                </a:stretch>
              </a:blipFill>
            </p:spPr>
            <p:txBody>
              <a:bodyPr/>
              <a:lstStyle/>
              <a:p>
                <a:r>
                  <a:rPr lang="en-US">
                    <a:noFill/>
                  </a:rPr>
                  <a:t> </a:t>
                </a:r>
              </a:p>
            </p:txBody>
          </p:sp>
        </mc:Fallback>
      </mc:AlternateContent>
      <p:sp>
        <p:nvSpPr>
          <p:cNvPr id="9" name="TextBox 8">
            <a:extLst>
              <a:ext uri="{FF2B5EF4-FFF2-40B4-BE49-F238E27FC236}">
                <a16:creationId xmlns:a16="http://schemas.microsoft.com/office/drawing/2014/main" id="{8DFD0259-FE48-504A-BA0B-F82C9AEEDB09}"/>
              </a:ext>
            </a:extLst>
          </p:cNvPr>
          <p:cNvSpPr txBox="1"/>
          <p:nvPr/>
        </p:nvSpPr>
        <p:spPr>
          <a:xfrm>
            <a:off x="2309246" y="1084881"/>
            <a:ext cx="464949" cy="369332"/>
          </a:xfrm>
          <a:prstGeom prst="rect">
            <a:avLst/>
          </a:prstGeom>
          <a:noFill/>
        </p:spPr>
        <p:txBody>
          <a:bodyPr wrap="square" rtlCol="0">
            <a:spAutoFit/>
          </a:bodyPr>
          <a:lstStyle/>
          <a:p>
            <a:r>
              <a:rPr lang="en-US" dirty="0"/>
              <a:t>A</a:t>
            </a:r>
          </a:p>
        </p:txBody>
      </p:sp>
      <p:sp>
        <p:nvSpPr>
          <p:cNvPr id="10" name="TextBox 9">
            <a:extLst>
              <a:ext uri="{FF2B5EF4-FFF2-40B4-BE49-F238E27FC236}">
                <a16:creationId xmlns:a16="http://schemas.microsoft.com/office/drawing/2014/main" id="{EF7D5228-2BF9-4E48-B358-80F2A5922DFC}"/>
              </a:ext>
            </a:extLst>
          </p:cNvPr>
          <p:cNvSpPr txBox="1"/>
          <p:nvPr/>
        </p:nvSpPr>
        <p:spPr>
          <a:xfrm>
            <a:off x="2667772" y="614601"/>
            <a:ext cx="464949" cy="369332"/>
          </a:xfrm>
          <a:prstGeom prst="rect">
            <a:avLst/>
          </a:prstGeom>
          <a:noFill/>
        </p:spPr>
        <p:txBody>
          <a:bodyPr wrap="square" rtlCol="0">
            <a:spAutoFit/>
          </a:bodyPr>
          <a:lstStyle/>
          <a:p>
            <a:r>
              <a:rPr lang="en-US" dirty="0"/>
              <a:t>B</a:t>
            </a:r>
          </a:p>
        </p:txBody>
      </p:sp>
      <p:sp>
        <p:nvSpPr>
          <p:cNvPr id="11" name="TextBox 10">
            <a:extLst>
              <a:ext uri="{FF2B5EF4-FFF2-40B4-BE49-F238E27FC236}">
                <a16:creationId xmlns:a16="http://schemas.microsoft.com/office/drawing/2014/main" id="{6AFECC4E-21A8-AF41-9757-8ADA915FA539}"/>
              </a:ext>
            </a:extLst>
          </p:cNvPr>
          <p:cNvSpPr txBox="1"/>
          <p:nvPr/>
        </p:nvSpPr>
        <p:spPr>
          <a:xfrm>
            <a:off x="3380691" y="1030382"/>
            <a:ext cx="464949" cy="369332"/>
          </a:xfrm>
          <a:prstGeom prst="rect">
            <a:avLst/>
          </a:prstGeom>
          <a:noFill/>
        </p:spPr>
        <p:txBody>
          <a:bodyPr wrap="square" rtlCol="0">
            <a:spAutoFit/>
          </a:bodyPr>
          <a:lstStyle/>
          <a:p>
            <a:r>
              <a:rPr lang="en-US" dirty="0"/>
              <a:t>C</a:t>
            </a:r>
          </a:p>
        </p:txBody>
      </p:sp>
      <p:sp>
        <p:nvSpPr>
          <p:cNvPr id="12" name="TextBox 11">
            <a:extLst>
              <a:ext uri="{FF2B5EF4-FFF2-40B4-BE49-F238E27FC236}">
                <a16:creationId xmlns:a16="http://schemas.microsoft.com/office/drawing/2014/main" id="{D447C20B-244D-B64E-B6A2-5824267BCABA}"/>
              </a:ext>
            </a:extLst>
          </p:cNvPr>
          <p:cNvSpPr txBox="1"/>
          <p:nvPr/>
        </p:nvSpPr>
        <p:spPr>
          <a:xfrm>
            <a:off x="2900244" y="1466993"/>
            <a:ext cx="464949" cy="369332"/>
          </a:xfrm>
          <a:prstGeom prst="rect">
            <a:avLst/>
          </a:prstGeom>
          <a:noFill/>
        </p:spPr>
        <p:txBody>
          <a:bodyPr wrap="square" rtlCol="0">
            <a:spAutoFit/>
          </a:bodyPr>
          <a:lstStyle/>
          <a:p>
            <a:r>
              <a:rPr lang="en-US" dirty="0"/>
              <a:t>D</a:t>
            </a:r>
          </a:p>
        </p:txBody>
      </p:sp>
      <p:sp>
        <p:nvSpPr>
          <p:cNvPr id="13" name="TextBox 12">
            <a:extLst>
              <a:ext uri="{FF2B5EF4-FFF2-40B4-BE49-F238E27FC236}">
                <a16:creationId xmlns:a16="http://schemas.microsoft.com/office/drawing/2014/main" id="{8F7D3663-9819-3249-A16A-2FC62BC104E9}"/>
              </a:ext>
            </a:extLst>
          </p:cNvPr>
          <p:cNvSpPr txBox="1"/>
          <p:nvPr/>
        </p:nvSpPr>
        <p:spPr>
          <a:xfrm>
            <a:off x="4432515" y="3938867"/>
            <a:ext cx="5114441" cy="646331"/>
          </a:xfrm>
          <a:prstGeom prst="rect">
            <a:avLst/>
          </a:prstGeom>
          <a:noFill/>
        </p:spPr>
        <p:txBody>
          <a:bodyPr wrap="square" rtlCol="0">
            <a:spAutoFit/>
          </a:bodyPr>
          <a:lstStyle/>
          <a:p>
            <a:r>
              <a:rPr lang="en-US" sz="3600" dirty="0">
                <a:solidFill>
                  <a:schemeClr val="accent1"/>
                </a:solidFill>
              </a:rPr>
              <a:t>strong community</a:t>
            </a:r>
          </a:p>
        </p:txBody>
      </p:sp>
      <p:sp>
        <p:nvSpPr>
          <p:cNvPr id="14" name="TextBox 13">
            <a:extLst>
              <a:ext uri="{FF2B5EF4-FFF2-40B4-BE49-F238E27FC236}">
                <a16:creationId xmlns:a16="http://schemas.microsoft.com/office/drawing/2014/main" id="{2759937B-2734-6149-887E-8A548CF2726B}"/>
              </a:ext>
            </a:extLst>
          </p:cNvPr>
          <p:cNvSpPr txBox="1"/>
          <p:nvPr/>
        </p:nvSpPr>
        <p:spPr>
          <a:xfrm>
            <a:off x="8759643" y="3938867"/>
            <a:ext cx="5114441" cy="646331"/>
          </a:xfrm>
          <a:prstGeom prst="rect">
            <a:avLst/>
          </a:prstGeom>
          <a:noFill/>
        </p:spPr>
        <p:txBody>
          <a:bodyPr wrap="square" rtlCol="0">
            <a:spAutoFit/>
          </a:bodyPr>
          <a:lstStyle/>
          <a:p>
            <a:r>
              <a:rPr lang="en-US" sz="3600" dirty="0">
                <a:solidFill>
                  <a:schemeClr val="accent1"/>
                </a:solidFill>
              </a:rPr>
              <a:t>weak community</a:t>
            </a:r>
          </a:p>
        </p:txBody>
      </p:sp>
      <p:pic>
        <p:nvPicPr>
          <p:cNvPr id="3" name="Audio 2">
            <a:hlinkClick r:id="" action="ppaction://media"/>
            <a:extLst>
              <a:ext uri="{FF2B5EF4-FFF2-40B4-BE49-F238E27FC236}">
                <a16:creationId xmlns:a16="http://schemas.microsoft.com/office/drawing/2014/main" id="{3CDFF560-338F-8542-A73B-B5C00145699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88775583"/>
      </p:ext>
    </p:extLst>
  </p:cSld>
  <p:clrMapOvr>
    <a:masterClrMapping/>
  </p:clrMapOvr>
  <mc:AlternateContent xmlns:mc="http://schemas.openxmlformats.org/markup-compatibility/2006">
    <mc:Choice xmlns:p14="http://schemas.microsoft.com/office/powerpoint/2010/main" Requires="p14">
      <p:transition spd="slow" p14:dur="2000" advTm="118275"/>
    </mc:Choice>
    <mc:Fallback>
      <p:transition spd="slow" advTm="1182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4.8"/>
</p:tagLst>
</file>

<file path=ppt/tags/tag2.xml><?xml version="1.0" encoding="utf-8"?>
<p:tagLst xmlns:a="http://schemas.openxmlformats.org/drawingml/2006/main" xmlns:r="http://schemas.openxmlformats.org/officeDocument/2006/relationships" xmlns:p="http://schemas.openxmlformats.org/presentationml/2006/main">
  <p:tag name="TIMING" val="|13.1"/>
</p:tagLst>
</file>

<file path=ppt/tags/tag3.xml><?xml version="1.0" encoding="utf-8"?>
<p:tagLst xmlns:a="http://schemas.openxmlformats.org/drawingml/2006/main" xmlns:r="http://schemas.openxmlformats.org/officeDocument/2006/relationships" xmlns:p="http://schemas.openxmlformats.org/presentationml/2006/main">
  <p:tag name="TIMING" val="|8.8"/>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{7290A67B-CE61-C649-814B-2B1490135E2D}tf10001061</Template>
  <TotalTime>27862</TotalTime>
  <Words>790</Words>
  <Application>Microsoft Macintosh PowerPoint</Application>
  <PresentationFormat>Widescreen</PresentationFormat>
  <Paragraphs>77</Paragraphs>
  <Slides>7</Slides>
  <Notes>6</Notes>
  <HiddenSlides>0</HiddenSlides>
  <MMClips>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Calibri</vt:lpstr>
      <vt:lpstr>Cambria Math</vt:lpstr>
      <vt:lpstr>Tw Cen MT</vt:lpstr>
      <vt:lpstr>Tw Cen MT Condensed</vt:lpstr>
      <vt:lpstr>Wingdings 3</vt:lpstr>
      <vt:lpstr>Integral</vt:lpstr>
      <vt:lpstr>Network Science</vt:lpstr>
      <vt:lpstr>Case Study: Belgium</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 Science</dc:title>
  <dc:creator>Microsoft Office User</dc:creator>
  <cp:lastModifiedBy>Microsoft Office User</cp:lastModifiedBy>
  <cp:revision>105</cp:revision>
  <dcterms:created xsi:type="dcterms:W3CDTF">2020-01-09T20:17:52Z</dcterms:created>
  <dcterms:modified xsi:type="dcterms:W3CDTF">2020-03-30T04:11:25Z</dcterms:modified>
</cp:coreProperties>
</file>

<file path=docProps/thumbnail.jpeg>
</file>